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715000" cx="9144000"/>
  <p:notesSz cx="6858000" cy="9144000"/>
  <p:embeddedFontLst>
    <p:embeddedFont>
      <p:font typeface="Open Sans SemiBold"/>
      <p:regular r:id="rId30"/>
      <p:bold r:id="rId31"/>
      <p:italic r:id="rId32"/>
      <p:boldItalic r:id="rId33"/>
    </p:embeddedFont>
    <p:embeddedFont>
      <p:font typeface="Open Sans Light"/>
      <p:regular r:id="rId34"/>
      <p:bold r:id="rId35"/>
      <p:italic r:id="rId36"/>
      <p:boldItalic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slide" Target="slides/slide13.xml"/><Relationship Id="rId41" Type="http://schemas.openxmlformats.org/officeDocument/2006/relationships/font" Target="fonts/OpenSans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OpenSansSemiBold-bold.fntdata"/><Relationship Id="rId30" Type="http://schemas.openxmlformats.org/officeDocument/2006/relationships/font" Target="fonts/OpenSansSemiBold-regular.fntdata"/><Relationship Id="rId11" Type="http://schemas.openxmlformats.org/officeDocument/2006/relationships/slide" Target="slides/slide4.xml"/><Relationship Id="rId33" Type="http://schemas.openxmlformats.org/officeDocument/2006/relationships/font" Target="fonts/OpenSansSemiBold-boldItalic.fntdata"/><Relationship Id="rId10" Type="http://schemas.openxmlformats.org/officeDocument/2006/relationships/slide" Target="slides/slide3.xml"/><Relationship Id="rId32" Type="http://schemas.openxmlformats.org/officeDocument/2006/relationships/font" Target="fonts/OpenSansSemiBold-italic.fntdata"/><Relationship Id="rId13" Type="http://schemas.openxmlformats.org/officeDocument/2006/relationships/slide" Target="slides/slide6.xml"/><Relationship Id="rId35" Type="http://schemas.openxmlformats.org/officeDocument/2006/relationships/font" Target="fonts/OpenSansLight-bold.fntdata"/><Relationship Id="rId12" Type="http://schemas.openxmlformats.org/officeDocument/2006/relationships/slide" Target="slides/slide5.xml"/><Relationship Id="rId34" Type="http://schemas.openxmlformats.org/officeDocument/2006/relationships/font" Target="fonts/OpenSansLight-regular.fntdata"/><Relationship Id="rId15" Type="http://schemas.openxmlformats.org/officeDocument/2006/relationships/slide" Target="slides/slide8.xml"/><Relationship Id="rId37" Type="http://schemas.openxmlformats.org/officeDocument/2006/relationships/font" Target="fonts/OpenSansLight-boldItalic.fntdata"/><Relationship Id="rId14" Type="http://schemas.openxmlformats.org/officeDocument/2006/relationships/slide" Target="slides/slide7.xml"/><Relationship Id="rId36" Type="http://schemas.openxmlformats.org/officeDocument/2006/relationships/font" Target="fonts/OpenSansLight-italic.fntdata"/><Relationship Id="rId17" Type="http://schemas.openxmlformats.org/officeDocument/2006/relationships/slide" Target="slides/slide10.xml"/><Relationship Id="rId39" Type="http://schemas.openxmlformats.org/officeDocument/2006/relationships/font" Target="fonts/OpenSans-bold.fntdata"/><Relationship Id="rId16" Type="http://schemas.openxmlformats.org/officeDocument/2006/relationships/slide" Target="slides/slide9.xml"/><Relationship Id="rId38" Type="http://schemas.openxmlformats.org/officeDocument/2006/relationships/font" Target="fonts/OpenSans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ca6278525_6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5ca6278525_6_75:notes"/>
          <p:cNvSpPr/>
          <p:nvPr>
            <p:ph idx="2" type="sldImg"/>
          </p:nvPr>
        </p:nvSpPr>
        <p:spPr>
          <a:xfrm>
            <a:off x="1155608" y="685800"/>
            <a:ext cx="454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badb83f48_1_19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5badb83f48_1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g5badb83f48_1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badb83f48_1_28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5badb83f48_1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g5badb83f48_1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ca6278525_0_101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5ca6278525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g5ca6278525_0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badb83f48_0_7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5badb83f48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g5badb83f48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badb83f48_1_51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5badb83f48_1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g5badb83f48_1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ca6278525_0_87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5ca6278525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g5ca6278525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d4b8875e9_0_21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5d4b8875e9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g5d4b8875e9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d4b8875e9_0_0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5d4b8875e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g5d4b8875e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d4b8875e9_0_7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5d4b8875e9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5d4b8875e9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d4b8875e9_0_14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5d4b8875e9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5d4b8875e9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ca6278525_0_0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5ca627852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5ca627852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badb83f48_0_0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5badb83f4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g5badb83f4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ca6278525_0_35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5ca6278525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1" name="Google Shape;381;g5ca6278525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d4b8875e9_0_35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5d4b8875e9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g5d4b8875e9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ca6278525_0_7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5ca6278525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5ca6278525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ca6278525_2_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g5ca6278525_2_78:notes"/>
          <p:cNvSpPr/>
          <p:nvPr>
            <p:ph idx="2" type="sldImg"/>
          </p:nvPr>
        </p:nvSpPr>
        <p:spPr>
          <a:xfrm>
            <a:off x="959742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ca6278525_0_49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g5ca6278525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g5ca6278525_0_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badb83f48_0_28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5badb83f48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g5badb83f48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ca6278525_0_21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5ca6278525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5ca6278525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ca6278525_0_94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5ca6278525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g5ca6278525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badb83f48_1_4:notes"/>
          <p:cNvSpPr/>
          <p:nvPr>
            <p:ph idx="2" type="sldImg"/>
          </p:nvPr>
        </p:nvSpPr>
        <p:spPr>
          <a:xfrm>
            <a:off x="959745" y="1143000"/>
            <a:ext cx="4938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5badb83f48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g5badb83f48_1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GAD Title Slide">
  <p:cSld name="Title Slid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229" y="-6"/>
            <a:ext cx="9141381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297000" y="1007846"/>
            <a:ext cx="4293300" cy="1900500"/>
          </a:xfrm>
          <a:prstGeom prst="rect">
            <a:avLst/>
          </a:prstGeom>
          <a:solidFill>
            <a:schemeClr val="accent3">
              <a:alpha val="69411"/>
            </a:schemeClr>
          </a:solidFill>
          <a:ln cap="flat" cmpd="sng" w="12700">
            <a:solidFill>
              <a:srgbClr val="AD561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9" name="Google Shape;59;p14"/>
          <p:cNvSpPr txBox="1"/>
          <p:nvPr>
            <p:ph type="ctrTitle"/>
          </p:nvPr>
        </p:nvSpPr>
        <p:spPr>
          <a:xfrm>
            <a:off x="873000" y="1139393"/>
            <a:ext cx="35640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153000" spcFirstLastPara="1" rIns="45000" wrap="square" tIns="45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SemiBold"/>
              <a:buNone/>
              <a:defRPr b="1" i="0" sz="23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873000" y="2449625"/>
            <a:ext cx="3564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TR"/>
              <a:buNone/>
              <a:defRPr b="0" i="0" sz="15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TR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3943300" y="372165"/>
            <a:ext cx="3564000" cy="30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153000" spcFirstLastPara="1" rIns="45000" wrap="square" tIns="450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228600" lvl="2" marL="13716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with images">
  <p:cSld name="Title with images">
    <p:bg>
      <p:bgPr>
        <a:solidFill>
          <a:srgbClr val="E2F1FC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" y="0"/>
            <a:ext cx="9141383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>
            <p:ph idx="10" type="dt"/>
          </p:nvPr>
        </p:nvSpPr>
        <p:spPr>
          <a:xfrm>
            <a:off x="263413" y="5380523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1" type="ftr"/>
          </p:nvPr>
        </p:nvSpPr>
        <p:spPr>
          <a:xfrm>
            <a:off x="1896538" y="5380523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1170000" y="1197497"/>
            <a:ext cx="3420000" cy="38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4860132" y="1197497"/>
            <a:ext cx="3420000" cy="38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cxnSp>
        <p:nvCxnSpPr>
          <p:cNvPr id="69" name="Google Shape;69;p15"/>
          <p:cNvCxnSpPr/>
          <p:nvPr/>
        </p:nvCxnSpPr>
        <p:spPr>
          <a:xfrm flipH="1" rot="10800000">
            <a:off x="714963" y="609097"/>
            <a:ext cx="8425200" cy="9600"/>
          </a:xfrm>
          <a:prstGeom prst="straightConnector1">
            <a:avLst/>
          </a:prstGeom>
          <a:noFill/>
          <a:ln cap="flat" cmpd="sng" w="12700">
            <a:solidFill>
              <a:srgbClr val="EE752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" name="Google Shape;70;p15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 SemiBold"/>
              <a:buNone/>
              <a:defRPr b="1" i="0" sz="2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 1">
  <p:cSld name="End Slide_1">
    <p:bg>
      <p:bgPr>
        <a:solidFill>
          <a:schemeClr val="accen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" y="0"/>
            <a:ext cx="9141382" cy="51435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6"/>
          <p:cNvCxnSpPr/>
          <p:nvPr/>
        </p:nvCxnSpPr>
        <p:spPr>
          <a:xfrm>
            <a:off x="1169988" y="2794475"/>
            <a:ext cx="7974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263413" y="5353198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1896538" y="5353198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4589993" y="5325875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985900" y="2255891"/>
            <a:ext cx="74355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 SemiBold"/>
              <a:buNone/>
              <a:defRPr b="1" i="0" sz="20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2">
  <p:cSld name="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297000" y="2616270"/>
            <a:ext cx="4293300" cy="1900500"/>
          </a:xfrm>
          <a:prstGeom prst="rect">
            <a:avLst/>
          </a:prstGeom>
          <a:solidFill>
            <a:schemeClr val="accent3">
              <a:alpha val="69411"/>
            </a:schemeClr>
          </a:solidFill>
          <a:ln cap="flat" cmpd="sng" w="12700">
            <a:solidFill>
              <a:srgbClr val="AD561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0" name="Google Shape;80;p17"/>
          <p:cNvSpPr txBox="1"/>
          <p:nvPr>
            <p:ph type="ctrTitle"/>
          </p:nvPr>
        </p:nvSpPr>
        <p:spPr>
          <a:xfrm>
            <a:off x="873000" y="2747818"/>
            <a:ext cx="3564000" cy="13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SemiBold"/>
              <a:buNone/>
              <a:defRPr b="1" i="0" sz="23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873000" y="4058050"/>
            <a:ext cx="3564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TR"/>
              <a:buNone/>
              <a:defRPr b="0" i="0" sz="15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TR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82" name="Google Shape;82;p17"/>
          <p:cNvSpPr/>
          <p:nvPr/>
        </p:nvSpPr>
        <p:spPr>
          <a:xfrm>
            <a:off x="0" y="2282322"/>
            <a:ext cx="603000" cy="6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0" y="1280387"/>
            <a:ext cx="5400600" cy="16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228600" lvl="2" marL="13716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with text">
  <p:cSld name="Title with text">
    <p:bg>
      <p:bgPr>
        <a:solidFill>
          <a:srgbClr val="E2F1FC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" y="0"/>
            <a:ext cx="9141383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>
            <p:ph idx="10" type="dt"/>
          </p:nvPr>
        </p:nvSpPr>
        <p:spPr>
          <a:xfrm>
            <a:off x="263413" y="5353198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1" type="ftr"/>
          </p:nvPr>
        </p:nvSpPr>
        <p:spPr>
          <a:xfrm>
            <a:off x="1896538" y="5353198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4589993" y="5325875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82788" y="649470"/>
            <a:ext cx="8946900" cy="43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cxnSp>
        <p:nvCxnSpPr>
          <p:cNvPr id="90" name="Google Shape;90;p18"/>
          <p:cNvCxnSpPr/>
          <p:nvPr/>
        </p:nvCxnSpPr>
        <p:spPr>
          <a:xfrm>
            <a:off x="340425" y="608976"/>
            <a:ext cx="8495100" cy="0"/>
          </a:xfrm>
          <a:prstGeom prst="straightConnector1">
            <a:avLst/>
          </a:prstGeom>
          <a:noFill/>
          <a:ln cap="flat" cmpd="sng" w="12700">
            <a:solidFill>
              <a:srgbClr val="EE752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" name="Google Shape;91;p18"/>
          <p:cNvSpPr txBox="1"/>
          <p:nvPr>
            <p:ph type="title"/>
          </p:nvPr>
        </p:nvSpPr>
        <p:spPr>
          <a:xfrm>
            <a:off x="0" y="54894"/>
            <a:ext cx="9144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 SemiBold"/>
              <a:buNone/>
              <a:defRPr b="1" i="0" sz="2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>
  <p:cSld name="End Slide">
    <p:bg>
      <p:bgPr>
        <a:solidFill>
          <a:schemeClr val="accen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" y="0"/>
            <a:ext cx="9141382" cy="51435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9"/>
          <p:cNvCxnSpPr/>
          <p:nvPr/>
        </p:nvCxnSpPr>
        <p:spPr>
          <a:xfrm>
            <a:off x="1169988" y="661232"/>
            <a:ext cx="7974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722487" y="702309"/>
            <a:ext cx="6585600" cy="4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45000" spcFirstLastPara="1" rIns="45000" wrap="square" tIns="450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28600" lvl="1" marL="914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228600" lvl="2" marL="1371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type="title"/>
          </p:nvPr>
        </p:nvSpPr>
        <p:spPr>
          <a:xfrm>
            <a:off x="722488" y="54894"/>
            <a:ext cx="769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 SemiBold"/>
              <a:buNone/>
              <a:defRPr b="1" i="0" sz="20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" name="Google Shape;97;p19"/>
          <p:cNvSpPr txBox="1"/>
          <p:nvPr>
            <p:ph idx="10" type="dt"/>
          </p:nvPr>
        </p:nvSpPr>
        <p:spPr>
          <a:xfrm>
            <a:off x="263413" y="5353198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8" name="Google Shape;98;p19"/>
          <p:cNvSpPr txBox="1"/>
          <p:nvPr>
            <p:ph idx="11" type="ftr"/>
          </p:nvPr>
        </p:nvSpPr>
        <p:spPr>
          <a:xfrm>
            <a:off x="1896538" y="5353198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4589993" y="5325875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" y="1"/>
            <a:ext cx="9141381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/>
          <p:nvPr/>
        </p:nvSpPr>
        <p:spPr>
          <a:xfrm>
            <a:off x="297000" y="1007846"/>
            <a:ext cx="4293300" cy="1900500"/>
          </a:xfrm>
          <a:prstGeom prst="rect">
            <a:avLst/>
          </a:prstGeom>
          <a:solidFill>
            <a:schemeClr val="accent3">
              <a:alpha val="69411"/>
            </a:schemeClr>
          </a:solidFill>
          <a:ln cap="flat" cmpd="sng" w="12700">
            <a:solidFill>
              <a:srgbClr val="AD561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3" name="Google Shape;103;p20"/>
          <p:cNvSpPr txBox="1"/>
          <p:nvPr>
            <p:ph type="ctrTitle"/>
          </p:nvPr>
        </p:nvSpPr>
        <p:spPr>
          <a:xfrm>
            <a:off x="834900" y="1139393"/>
            <a:ext cx="35640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SemiBold"/>
              <a:buNone/>
              <a:defRPr b="1" i="0" sz="23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873000" y="2449625"/>
            <a:ext cx="3564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TR"/>
              <a:buNone/>
              <a:defRPr b="0" i="0" sz="15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TR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05" name="Google Shape;105;p20"/>
          <p:cNvSpPr/>
          <p:nvPr/>
        </p:nvSpPr>
        <p:spPr>
          <a:xfrm>
            <a:off x="0" y="673897"/>
            <a:ext cx="603000" cy="6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6" name="Google Shape;106;p20"/>
          <p:cNvSpPr txBox="1"/>
          <p:nvPr>
            <p:ph idx="2" type="body"/>
          </p:nvPr>
        </p:nvSpPr>
        <p:spPr>
          <a:xfrm>
            <a:off x="625" y="886253"/>
            <a:ext cx="3995700" cy="31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45000" spcFirstLastPara="1" rIns="45000" wrap="square" tIns="450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228600" lvl="2" marL="13716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subtitle with text">
  <p:cSld name="Title and subtitle with text">
    <p:bg>
      <p:bgPr>
        <a:solidFill>
          <a:srgbClr val="E2F1FC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" y="0"/>
            <a:ext cx="9141383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>
            <p:ph idx="10" type="dt"/>
          </p:nvPr>
        </p:nvSpPr>
        <p:spPr>
          <a:xfrm>
            <a:off x="263413" y="5380523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11" type="ftr"/>
          </p:nvPr>
        </p:nvSpPr>
        <p:spPr>
          <a:xfrm>
            <a:off x="1896538" y="5380523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1071200" y="1197497"/>
            <a:ext cx="7109400" cy="3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cxnSp>
        <p:nvCxnSpPr>
          <p:cNvPr id="113" name="Google Shape;113;p21"/>
          <p:cNvCxnSpPr/>
          <p:nvPr/>
        </p:nvCxnSpPr>
        <p:spPr>
          <a:xfrm>
            <a:off x="724625" y="608976"/>
            <a:ext cx="8415600" cy="0"/>
          </a:xfrm>
          <a:prstGeom prst="straightConnector1">
            <a:avLst/>
          </a:prstGeom>
          <a:noFill/>
          <a:ln cap="flat" cmpd="sng" w="12700">
            <a:solidFill>
              <a:srgbClr val="EE752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" name="Google Shape;114;p21"/>
          <p:cNvSpPr txBox="1"/>
          <p:nvPr>
            <p:ph type="title"/>
          </p:nvPr>
        </p:nvSpPr>
        <p:spPr>
          <a:xfrm>
            <a:off x="699975" y="54894"/>
            <a:ext cx="8444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 SemiBold"/>
              <a:buNone/>
              <a:defRPr b="1" i="0" sz="2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with text 1">
  <p:cSld name="Title with text_1">
    <p:bg>
      <p:bgPr>
        <a:solidFill>
          <a:srgbClr val="E2F1FC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" y="0"/>
            <a:ext cx="9141382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/>
          <p:nvPr>
            <p:ph idx="10" type="dt"/>
          </p:nvPr>
        </p:nvSpPr>
        <p:spPr>
          <a:xfrm>
            <a:off x="263413" y="5353198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18" name="Google Shape;118;p22"/>
          <p:cNvSpPr txBox="1"/>
          <p:nvPr>
            <p:ph idx="11" type="ftr"/>
          </p:nvPr>
        </p:nvSpPr>
        <p:spPr>
          <a:xfrm>
            <a:off x="1896538" y="5353198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19" name="Google Shape;119;p22"/>
          <p:cNvSpPr txBox="1"/>
          <p:nvPr>
            <p:ph idx="12" type="sldNum"/>
          </p:nvPr>
        </p:nvSpPr>
        <p:spPr>
          <a:xfrm>
            <a:off x="4589993" y="5325875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20" name="Google Shape;120;p22"/>
          <p:cNvCxnSpPr/>
          <p:nvPr/>
        </p:nvCxnSpPr>
        <p:spPr>
          <a:xfrm>
            <a:off x="719688" y="608976"/>
            <a:ext cx="8420400" cy="0"/>
          </a:xfrm>
          <a:prstGeom prst="straightConnector1">
            <a:avLst/>
          </a:prstGeom>
          <a:noFill/>
          <a:ln cap="flat" cmpd="sng" w="12700">
            <a:solidFill>
              <a:srgbClr val="EE752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" name="Google Shape;121;p22"/>
          <p:cNvSpPr txBox="1"/>
          <p:nvPr>
            <p:ph type="title"/>
          </p:nvPr>
        </p:nvSpPr>
        <p:spPr>
          <a:xfrm>
            <a:off x="695038" y="54894"/>
            <a:ext cx="844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 SemiBold"/>
              <a:buNone/>
              <a:defRPr b="1" i="0" sz="2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page image">
  <p:cSld name="Full page im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" y="0"/>
            <a:ext cx="9141383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>
            <p:ph idx="10" type="dt"/>
          </p:nvPr>
        </p:nvSpPr>
        <p:spPr>
          <a:xfrm>
            <a:off x="263413" y="5380523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25" name="Google Shape;125;p23"/>
          <p:cNvSpPr txBox="1"/>
          <p:nvPr>
            <p:ph idx="11" type="ftr"/>
          </p:nvPr>
        </p:nvSpPr>
        <p:spPr>
          <a:xfrm>
            <a:off x="1896538" y="5380523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ames">
  <p:cSld name="Game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type="ctrTitle"/>
          </p:nvPr>
        </p:nvSpPr>
        <p:spPr>
          <a:xfrm>
            <a:off x="1143000" y="935303"/>
            <a:ext cx="6858000" cy="19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3200" lIns="66400" spcFirstLastPara="1" rIns="66400" wrap="square" tIns="332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" type="subTitle"/>
          </p:nvPr>
        </p:nvSpPr>
        <p:spPr>
          <a:xfrm>
            <a:off x="1143000" y="3001699"/>
            <a:ext cx="68580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lv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7" name="Google Shape;137;p26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628650" y="304271"/>
            <a:ext cx="78867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" type="body"/>
          </p:nvPr>
        </p:nvSpPr>
        <p:spPr>
          <a:xfrm>
            <a:off x="628650" y="1521354"/>
            <a:ext cx="7886700" cy="3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111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1pPr>
            <a:lvl2pPr indent="-3111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2pPr>
            <a:lvl3pPr indent="-3111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43" name="Google Shape;143;p27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4" name="Google Shape;144;p27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5" name="Google Shape;145;p27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type="title"/>
          </p:nvPr>
        </p:nvSpPr>
        <p:spPr>
          <a:xfrm>
            <a:off x="623888" y="1424782"/>
            <a:ext cx="7886700" cy="23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623888" y="3824553"/>
            <a:ext cx="78867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9" name="Google Shape;149;p28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50" name="Google Shape;150;p28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51" name="Google Shape;151;p28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628650" y="304271"/>
            <a:ext cx="78867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628650" y="1521354"/>
            <a:ext cx="3886200" cy="3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111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1pPr>
            <a:lvl2pPr indent="-3111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2pPr>
            <a:lvl3pPr indent="-3111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2" type="body"/>
          </p:nvPr>
        </p:nvSpPr>
        <p:spPr>
          <a:xfrm>
            <a:off x="4629150" y="1521354"/>
            <a:ext cx="3886200" cy="3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111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1pPr>
            <a:lvl2pPr indent="-3111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2pPr>
            <a:lvl3pPr indent="-3111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56" name="Google Shape;156;p29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58" name="Google Shape;158;p29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title"/>
          </p:nvPr>
        </p:nvSpPr>
        <p:spPr>
          <a:xfrm>
            <a:off x="629841" y="304271"/>
            <a:ext cx="78867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61" name="Google Shape;161;p30"/>
          <p:cNvSpPr txBox="1"/>
          <p:nvPr>
            <p:ph idx="1" type="body"/>
          </p:nvPr>
        </p:nvSpPr>
        <p:spPr>
          <a:xfrm>
            <a:off x="629842" y="1400969"/>
            <a:ext cx="38682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33200" lIns="66400" spcFirstLastPara="1" rIns="66400" wrap="square" tIns="332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2" name="Google Shape;162;p30"/>
          <p:cNvSpPr txBox="1"/>
          <p:nvPr>
            <p:ph idx="2" type="body"/>
          </p:nvPr>
        </p:nvSpPr>
        <p:spPr>
          <a:xfrm>
            <a:off x="629842" y="2087563"/>
            <a:ext cx="3868200" cy="30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111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1pPr>
            <a:lvl2pPr indent="-3111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2pPr>
            <a:lvl3pPr indent="-3111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3" type="body"/>
          </p:nvPr>
        </p:nvSpPr>
        <p:spPr>
          <a:xfrm>
            <a:off x="4629150" y="1400969"/>
            <a:ext cx="38874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33200" lIns="66400" spcFirstLastPara="1" rIns="66400" wrap="square" tIns="332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4" name="Google Shape;164;p30"/>
          <p:cNvSpPr txBox="1"/>
          <p:nvPr>
            <p:ph idx="4" type="body"/>
          </p:nvPr>
        </p:nvSpPr>
        <p:spPr>
          <a:xfrm>
            <a:off x="4629150" y="2087563"/>
            <a:ext cx="3887400" cy="30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111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1pPr>
            <a:lvl2pPr indent="-3111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2pPr>
            <a:lvl3pPr indent="-3111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65" name="Google Shape;165;p30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66" name="Google Shape;166;p30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67" name="Google Shape;167;p30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type="title"/>
          </p:nvPr>
        </p:nvSpPr>
        <p:spPr>
          <a:xfrm>
            <a:off x="628650" y="304271"/>
            <a:ext cx="78867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0" name="Google Shape;170;p31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1" name="Google Shape;171;p31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2" name="Google Shape;172;p31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5" name="Google Shape;175;p32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6" name="Google Shape;176;p32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/>
          <p:nvPr>
            <p:ph type="title"/>
          </p:nvPr>
        </p:nvSpPr>
        <p:spPr>
          <a:xfrm>
            <a:off x="629842" y="381000"/>
            <a:ext cx="294930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" type="body"/>
          </p:nvPr>
        </p:nvSpPr>
        <p:spPr>
          <a:xfrm>
            <a:off x="3887391" y="822855"/>
            <a:ext cx="4629000" cy="4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746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1pPr>
            <a:lvl2pPr indent="-355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365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80" name="Google Shape;180;p33"/>
          <p:cNvSpPr txBox="1"/>
          <p:nvPr>
            <p:ph idx="2" type="body"/>
          </p:nvPr>
        </p:nvSpPr>
        <p:spPr>
          <a:xfrm>
            <a:off x="629842" y="1714500"/>
            <a:ext cx="2949300" cy="3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81" name="Google Shape;181;p33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2" name="Google Shape;182;p33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3" name="Google Shape;183;p33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/>
          <p:nvPr>
            <p:ph type="title"/>
          </p:nvPr>
        </p:nvSpPr>
        <p:spPr>
          <a:xfrm>
            <a:off x="629842" y="381000"/>
            <a:ext cx="294930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6" name="Google Shape;186;p34"/>
          <p:cNvSpPr/>
          <p:nvPr>
            <p:ph idx="2" type="pic"/>
          </p:nvPr>
        </p:nvSpPr>
        <p:spPr>
          <a:xfrm>
            <a:off x="3887391" y="822855"/>
            <a:ext cx="4629000" cy="4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629842" y="1714500"/>
            <a:ext cx="2949300" cy="3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88" name="Google Shape;188;p34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9" name="Google Shape;189;p34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0" name="Google Shape;190;p34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/>
          <p:nvPr>
            <p:ph type="title"/>
          </p:nvPr>
        </p:nvSpPr>
        <p:spPr>
          <a:xfrm>
            <a:off x="628650" y="304271"/>
            <a:ext cx="78867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" type="body"/>
          </p:nvPr>
        </p:nvSpPr>
        <p:spPr>
          <a:xfrm rot="5400000">
            <a:off x="2758950" y="-608946"/>
            <a:ext cx="36261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111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1pPr>
            <a:lvl2pPr indent="-3111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2pPr>
            <a:lvl3pPr indent="-3111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94" name="Google Shape;194;p35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5" name="Google Shape;195;p35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6" name="Google Shape;196;p35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 rot="5400000">
            <a:off x="5107950" y="1740071"/>
            <a:ext cx="48432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" type="body"/>
          </p:nvPr>
        </p:nvSpPr>
        <p:spPr>
          <a:xfrm rot="5400000">
            <a:off x="1107375" y="-174529"/>
            <a:ext cx="48432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111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1pPr>
            <a:lvl2pPr indent="-3111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2pPr>
            <a:lvl3pPr indent="-3111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200" name="Google Shape;200;p36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1" name="Google Shape;201;p36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2" name="Google Shape;202;p36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0" y="79988"/>
            <a:ext cx="9144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 SemiBold"/>
              <a:buNone/>
              <a:defRPr b="1" i="0" sz="2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263413" y="5380523"/>
            <a:ext cx="1079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" lIns="18000" spcFirstLastPara="1" rIns="18000" wrap="square" tIns="18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1896538" y="5380523"/>
            <a:ext cx="2693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" lIns="18000" spcFirstLastPara="1" rIns="18000" wrap="square" tIns="18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0" y="593576"/>
            <a:ext cx="9144000" cy="47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153000" spcFirstLastPara="1" rIns="45000" wrap="square" tIns="45000">
            <a:noAutofit/>
          </a:bodyPr>
          <a:lstStyle>
            <a:lvl1pPr indent="-3175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37">
          <p15:clr>
            <a:srgbClr val="F26B43"/>
          </p15:clr>
        </p15:guide>
        <p15:guide id="2" orient="horz" pos="754">
          <p15:clr>
            <a:srgbClr val="F26B43"/>
          </p15:clr>
        </p15:guide>
        <p15:guide id="3" orient="horz" pos="3161">
          <p15:clr>
            <a:srgbClr val="F26B43"/>
          </p15:clr>
        </p15:guide>
        <p15:guide id="4" pos="4604">
          <p15:clr>
            <a:srgbClr val="F26B43"/>
          </p15:clr>
        </p15:guide>
        <p15:guide id="5" pos="5216">
          <p15:clr>
            <a:srgbClr val="F26B43"/>
          </p15:clr>
        </p15:guide>
        <p15:guide id="6" pos="2892">
          <p15:clr>
            <a:srgbClr val="F26B43"/>
          </p15:clr>
        </p15:guide>
        <p15:guide id="7" pos="30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628650" y="304271"/>
            <a:ext cx="78867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/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628650" y="1521354"/>
            <a:ext cx="7886700" cy="3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00" lIns="66400" spcFirstLastPara="1" rIns="66400" wrap="square" tIns="332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10" type="dt"/>
          </p:nvPr>
        </p:nvSpPr>
        <p:spPr>
          <a:xfrm>
            <a:off x="6286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5"/>
          <p:cNvSpPr txBox="1"/>
          <p:nvPr>
            <p:ph idx="11" type="ftr"/>
          </p:nvPr>
        </p:nvSpPr>
        <p:spPr>
          <a:xfrm>
            <a:off x="3028950" y="5296959"/>
            <a:ext cx="3086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5"/>
          <p:cNvSpPr txBox="1"/>
          <p:nvPr>
            <p:ph idx="12" type="sldNum"/>
          </p:nvPr>
        </p:nvSpPr>
        <p:spPr>
          <a:xfrm>
            <a:off x="645795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00" lIns="66400" spcFirstLastPara="1" rIns="66400" wrap="square" tIns="332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hyperlink" Target="https://www.pervasiveplayground.com/mixed-reality-game-cards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hyperlink" Target="https://www.pervasiveplayground.com/mixed-reality-game-cards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agilemodeling.com/artifacts/userStory.htm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agilemodeling.com/artifacts/userStory.htm" TargetMode="External"/><Relationship Id="rId4" Type="http://schemas.openxmlformats.org/officeDocument/2006/relationships/image" Target="../media/image12.jpg"/><Relationship Id="rId5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pervasiveplayground.com/mixed-reality-game-cards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/>
          <p:nvPr/>
        </p:nvSpPr>
        <p:spPr>
          <a:xfrm>
            <a:off x="0" y="1223575"/>
            <a:ext cx="9144000" cy="12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latin typeface="Calibri"/>
                <a:ea typeface="Calibri"/>
                <a:cs typeface="Calibri"/>
                <a:sym typeface="Calibri"/>
              </a:rPr>
              <a:t>Unicorns and Dead Ducks</a:t>
            </a: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 Practical Workshop in Accelerating Game Design Concepting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5118125" y="0"/>
            <a:ext cx="4026000" cy="10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Thomas Buijtenweg - buijtenweg.t@buas.nl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Mata Haggis-Burridge - haggis.m@buas.nl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Riccardo Galdieri - r.galdieri@santannapisa.it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Ideation Cards - Useability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84" name="Google Shape;284;p46"/>
          <p:cNvSpPr txBox="1"/>
          <p:nvPr>
            <p:ph idx="1" type="body"/>
          </p:nvPr>
        </p:nvSpPr>
        <p:spPr>
          <a:xfrm>
            <a:off x="1540425" y="811875"/>
            <a:ext cx="49959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>
              <a:solidFill>
                <a:srgbClr val="EFEFEF"/>
              </a:solidFill>
            </a:endParaRPr>
          </a:p>
        </p:txBody>
      </p:sp>
      <p:sp>
        <p:nvSpPr>
          <p:cNvPr id="285" name="Google Shape;285;p46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pic>
        <p:nvPicPr>
          <p:cNvPr id="286" name="Google Shape;2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038" y="811875"/>
            <a:ext cx="6689124" cy="31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6"/>
          <p:cNvSpPr txBox="1"/>
          <p:nvPr>
            <p:ph idx="1" type="body"/>
          </p:nvPr>
        </p:nvSpPr>
        <p:spPr>
          <a:xfrm>
            <a:off x="1540425" y="4808650"/>
            <a:ext cx="6663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https://www.pervasiveplayground.com/mixed-reality-game-cards/</a:t>
            </a:r>
            <a:endParaRPr sz="7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Ideation Cards - Useability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94" name="Google Shape;294;p47"/>
          <p:cNvSpPr txBox="1"/>
          <p:nvPr>
            <p:ph idx="1" type="body"/>
          </p:nvPr>
        </p:nvSpPr>
        <p:spPr>
          <a:xfrm>
            <a:off x="1540425" y="811875"/>
            <a:ext cx="49959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>
              <a:solidFill>
                <a:srgbClr val="EFEFEF"/>
              </a:solidFill>
            </a:endParaRPr>
          </a:p>
        </p:txBody>
      </p:sp>
      <p:sp>
        <p:nvSpPr>
          <p:cNvPr id="295" name="Google Shape;295;p47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pic>
        <p:nvPicPr>
          <p:cNvPr id="296" name="Google Shape;2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050" y="811863"/>
            <a:ext cx="6689100" cy="315293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7"/>
          <p:cNvSpPr txBox="1"/>
          <p:nvPr>
            <p:ph idx="1" type="body"/>
          </p:nvPr>
        </p:nvSpPr>
        <p:spPr>
          <a:xfrm>
            <a:off x="1540425" y="4808650"/>
            <a:ext cx="6663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https://www.pervasiveplayground.com/mixed-reality-game-cards/</a:t>
            </a:r>
            <a:endParaRPr sz="7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Ideation Cards - Strengths and </a:t>
            </a:r>
            <a:r>
              <a:rPr lang="en-GB" sz="2400">
                <a:solidFill>
                  <a:srgbClr val="EFEFEF"/>
                </a:solidFill>
              </a:rPr>
              <a:t>Weaknesses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04" name="Google Shape;304;p48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+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Can help novice designers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create a basis</a:t>
            </a:r>
            <a:r>
              <a:rPr b="1"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to work from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+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Forces the developer to consider each card, limiting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accidentally forgetting an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important element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(audio…)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-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Design is limited to the card deck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-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Not custom to your team or project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>
              <a:solidFill>
                <a:srgbClr val="EFEFEF"/>
              </a:solidFill>
            </a:endParaRPr>
          </a:p>
        </p:txBody>
      </p:sp>
      <p:sp>
        <p:nvSpPr>
          <p:cNvPr id="305" name="Google Shape;305;p48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User Stories</a:t>
            </a:r>
            <a:r>
              <a:rPr lang="en-GB" sz="2400">
                <a:solidFill>
                  <a:srgbClr val="EFEFEF"/>
                </a:solidFill>
              </a:rPr>
              <a:t> - What are they?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12" name="Google Shape;312;p49"/>
          <p:cNvSpPr txBox="1"/>
          <p:nvPr>
            <p:ph idx="1" type="body"/>
          </p:nvPr>
        </p:nvSpPr>
        <p:spPr>
          <a:xfrm>
            <a:off x="1540425" y="811875"/>
            <a:ext cx="74871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 user story is a very high-level definition of a requirement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Contains just enough information to estimate of the effort to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implement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Agile Scrum Method to map out stakeholder requirements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Used to populate kanban boards to divide tasks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Student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 want to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purchase a parking pass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drive to school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(role)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(something)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(benefit)</a:t>
            </a:r>
            <a:endParaRPr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49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sp>
        <p:nvSpPr>
          <p:cNvPr id="314" name="Google Shape;314;p49"/>
          <p:cNvSpPr txBox="1"/>
          <p:nvPr>
            <p:ph idx="1" type="body"/>
          </p:nvPr>
        </p:nvSpPr>
        <p:spPr>
          <a:xfrm>
            <a:off x="1540425" y="4808650"/>
            <a:ext cx="6663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http://www.agilemodeling.com/artifacts/userStory.htm</a:t>
            </a:r>
            <a:endParaRPr sz="700">
              <a:solidFill>
                <a:srgbClr val="EFEFE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User Stories - </a:t>
            </a:r>
            <a:r>
              <a:rPr lang="en-GB" sz="2400">
                <a:solidFill>
                  <a:srgbClr val="EFEFEF"/>
                </a:solidFill>
              </a:rPr>
              <a:t>Useability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21" name="Google Shape;321;p50"/>
          <p:cNvSpPr txBox="1"/>
          <p:nvPr>
            <p:ph idx="1" type="body"/>
          </p:nvPr>
        </p:nvSpPr>
        <p:spPr>
          <a:xfrm>
            <a:off x="1540425" y="811875"/>
            <a:ext cx="39657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In a game context: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an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 Adventurer</a:t>
            </a:r>
            <a:endParaRPr b="1" sz="1800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 want to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slay boars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collect meat</a:t>
            </a:r>
            <a:endParaRPr sz="700">
              <a:solidFill>
                <a:srgbClr val="00FFFF"/>
              </a:solidFill>
            </a:endParaRPr>
          </a:p>
        </p:txBody>
      </p:sp>
      <p:sp>
        <p:nvSpPr>
          <p:cNvPr id="322" name="Google Shape;322;p50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sp>
        <p:nvSpPr>
          <p:cNvPr id="323" name="Google Shape;323;p50"/>
          <p:cNvSpPr txBox="1"/>
          <p:nvPr>
            <p:ph idx="1" type="body"/>
          </p:nvPr>
        </p:nvSpPr>
        <p:spPr>
          <a:xfrm>
            <a:off x="1540425" y="4808650"/>
            <a:ext cx="6663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http://www.agilemodeling.com/artifacts/userStory.htm</a:t>
            </a:r>
            <a:endParaRPr sz="700">
              <a:solidFill>
                <a:srgbClr val="EFEFEF"/>
              </a:solidFill>
            </a:endParaRPr>
          </a:p>
        </p:txBody>
      </p:sp>
      <p:pic>
        <p:nvPicPr>
          <p:cNvPr id="324" name="Google Shape;32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0871" y="813625"/>
            <a:ext cx="2954417" cy="16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0875" y="2585325"/>
            <a:ext cx="2954424" cy="177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Round 1 - Example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32" name="Google Shape;332;p51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(role)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(something)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(benefit)</a:t>
            </a:r>
            <a:endParaRPr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Footballer</a:t>
            </a:r>
            <a:r>
              <a:rPr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sprint</a:t>
            </a:r>
            <a:r>
              <a:rPr b="1"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reach the ball faster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Driver</a:t>
            </a:r>
            <a:r>
              <a:rPr b="1"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drift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score points </a:t>
            </a:r>
            <a:endParaRPr b="1"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Merchant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sell goods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make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 money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51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2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Round 1 - Example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40" name="Google Shape;340;p52"/>
          <p:cNvSpPr txBox="1"/>
          <p:nvPr>
            <p:ph idx="1" type="body"/>
          </p:nvPr>
        </p:nvSpPr>
        <p:spPr>
          <a:xfrm>
            <a:off x="1540425" y="811875"/>
            <a:ext cx="7002000" cy="20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Footballer</a:t>
            </a:r>
            <a:r>
              <a:rPr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sprint</a:t>
            </a:r>
            <a:r>
              <a:rPr b="1"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reach the ball faster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Driver</a:t>
            </a:r>
            <a:r>
              <a:rPr b="1"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drift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score points </a:t>
            </a:r>
            <a:endParaRPr b="1"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❏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Merchant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sell goods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make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 money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52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pic>
        <p:nvPicPr>
          <p:cNvPr id="342" name="Google Shape;3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3275" y="2573025"/>
            <a:ext cx="3149602" cy="17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275" y="2524650"/>
            <a:ext cx="3149600" cy="186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3275" y="2573023"/>
            <a:ext cx="3149602" cy="177165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2"/>
          <p:cNvSpPr txBox="1"/>
          <p:nvPr/>
        </p:nvSpPr>
        <p:spPr>
          <a:xfrm>
            <a:off x="934725" y="2905750"/>
            <a:ext cx="4531500" cy="14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Driver</a:t>
            </a:r>
            <a:endParaRPr b="1" sz="1800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drift </a:t>
            </a:r>
            <a:endParaRPr b="1" sz="1800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 can reach the ball faster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Round 1 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52" name="Google Shape;352;p53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Form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groups of 3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For each group member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write 2 user stories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about the last game you worked on (If it’s NDA work, use another game)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lphaL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Try to write the most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core element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of that game as a user story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(role)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(something)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(benefit)</a:t>
            </a:r>
            <a:endParaRPr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53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4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Round 2 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60" name="Google Shape;360;p54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Stack and shuffle the matching colours into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3 decks</a:t>
            </a:r>
            <a:endParaRPr b="1" sz="1800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group, draw and lay out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3 cards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from each deck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group, make a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new concept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lphaL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You can alter the cards you drew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lphaL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You can rearrange the cards as you like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lphaL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Create new cards if you want to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b="1" lang="en-GB"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Take a picture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of the current concept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54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Round 3 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68" name="Google Shape;368;p55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Pass on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the remainder of the decks to the group on your left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Draw 2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more cards from each of the new decks you just received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group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Improve your concept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lphaL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You can alter the cards you got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lphaLcPeriod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You can rearrange the existing and new cards as you like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(role)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(something)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(benefit)</a:t>
            </a:r>
            <a:endParaRPr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55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Workshop Outline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15" name="Google Shape;215;p38"/>
          <p:cNvSpPr txBox="1"/>
          <p:nvPr>
            <p:ph idx="1" type="body"/>
          </p:nvPr>
        </p:nvSpPr>
        <p:spPr>
          <a:xfrm>
            <a:off x="1540425" y="811875"/>
            <a:ext cx="7002000" cy="3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Intro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The Problem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Ideation Cards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User Stories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Tutorial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Round 1 2 3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Recap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Bonus Round! (If we have time)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In about 1:45 minutes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38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6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Recap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76" name="Google Shape;376;p56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Ideation Cards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can be useful early on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… but you can make your own to include past success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User stories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help you think from the perspective of the player and actors in your game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… and allow you to scope out a project from the very start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We can help you run these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ideation workshops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in your team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Concept Developer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to help gamedev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so that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 games become better</a:t>
            </a:r>
            <a:endParaRPr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56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7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Round 4 - Bonus Round!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84" name="Google Shape;384;p57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Merge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with another group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Gather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all the cards of each colour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Shuffle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the decks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AutoNum type="arabicPeriod"/>
            </a:pPr>
            <a:r>
              <a:rPr b="1" lang="en-GB"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Draw and play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As a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(role)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I want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(something)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so that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(benefit)</a:t>
            </a:r>
            <a:endParaRPr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>
              <a:solidFill>
                <a:srgbClr val="EFEFEF"/>
              </a:solidFill>
            </a:endParaRPr>
          </a:p>
        </p:txBody>
      </p:sp>
      <p:sp>
        <p:nvSpPr>
          <p:cNvPr id="385" name="Google Shape;385;p57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8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Thank You!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392" name="Google Shape;392;p58"/>
          <p:cNvSpPr txBox="1"/>
          <p:nvPr>
            <p:ph idx="1" type="body"/>
          </p:nvPr>
        </p:nvSpPr>
        <p:spPr>
          <a:xfrm>
            <a:off x="1540425" y="17262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Thank you for attending the workshop!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If you have any questions let us know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You can reach us @: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Thomas Buijtenweg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- buijtenweg.t@buas.nl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Mata Haggis-Burridge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- haggis.m@buas.nl	@MataHaggis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Riccardo Galdieri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- r.galdieri@santannapisa.it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58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sp>
        <p:nvSpPr>
          <p:cNvPr id="394" name="Google Shape;394;p58"/>
          <p:cNvSpPr txBox="1"/>
          <p:nvPr/>
        </p:nvSpPr>
        <p:spPr>
          <a:xfrm>
            <a:off x="0" y="578300"/>
            <a:ext cx="9144000" cy="12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Unicorns</a:t>
            </a:r>
            <a:r>
              <a:rPr b="1" lang="en-GB" sz="36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3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Dead</a:t>
            </a:r>
            <a:r>
              <a:rPr b="1" lang="en-GB" sz="36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36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Ducks</a:t>
            </a:r>
            <a:r>
              <a:rPr lang="en-GB" sz="36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A Practical Workshop in Accelerating Game Design Concepting</a:t>
            </a:r>
            <a:endParaRPr sz="1800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About me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34290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Open Sans"/>
              <a:buChar char="•"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Thomas Buijtenweg MSc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•"/>
            </a:pPr>
            <a:r>
              <a:rPr lang="en-GB" sz="1800">
                <a:solidFill>
                  <a:srgbClr val="EFEFEF"/>
                </a:solidFill>
              </a:rPr>
              <a:t>Game Designer</a:t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•"/>
            </a:pPr>
            <a:r>
              <a:rPr lang="en-GB" sz="1800">
                <a:solidFill>
                  <a:srgbClr val="EFEFEF"/>
                </a:solidFill>
              </a:rPr>
              <a:t>Researcher</a:t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•"/>
            </a:pPr>
            <a:r>
              <a:rPr lang="en-GB" sz="1800">
                <a:solidFill>
                  <a:srgbClr val="EFEFEF"/>
                </a:solidFill>
              </a:rPr>
              <a:t>Lecturer</a:t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•"/>
            </a:pPr>
            <a:r>
              <a:rPr lang="en-GB" sz="1800">
                <a:solidFill>
                  <a:srgbClr val="EFEFEF"/>
                </a:solidFill>
              </a:rPr>
              <a:t>Coordinator - Master Game Technology</a:t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224" name="Google Shape;224;p39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pic>
        <p:nvPicPr>
          <p:cNvPr id="225" name="Google Shape;2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3050" y="811875"/>
            <a:ext cx="2437900" cy="35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6048" y="3106025"/>
            <a:ext cx="3451900" cy="12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/>
          <p:nvPr>
            <p:ph type="ctrTitle"/>
          </p:nvPr>
        </p:nvSpPr>
        <p:spPr>
          <a:xfrm>
            <a:off x="284363" y="1015095"/>
            <a:ext cx="4287600" cy="18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SemiBold"/>
              <a:buNone/>
            </a:pPr>
            <a:r>
              <a:rPr lang="en-GB" sz="3000"/>
              <a:t>BUas-CMGT-IGAD</a:t>
            </a:r>
            <a:endParaRPr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SemiBold"/>
              <a:buNone/>
            </a:pPr>
            <a:r>
              <a:rPr lang="en-GB" sz="3000"/>
              <a:t> </a:t>
            </a:r>
            <a:endParaRPr b="1" i="0" sz="30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32" name="Google Shape;2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063" y="1008500"/>
            <a:ext cx="33909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0"/>
          <p:cNvSpPr txBox="1"/>
          <p:nvPr/>
        </p:nvSpPr>
        <p:spPr>
          <a:xfrm>
            <a:off x="284375" y="3422150"/>
            <a:ext cx="8345400" cy="11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SemiBold"/>
              <a:buNone/>
            </a:pPr>
            <a:r>
              <a:rPr b="1" lang="en-GB"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Breda University of Applied Sciences - Creative Media and Game Technologies</a:t>
            </a:r>
            <a:endParaRPr b="1" sz="30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Last Time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40" name="Google Shape;240;p41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/>
          </a:p>
        </p:txBody>
      </p:sp>
      <p:sp>
        <p:nvSpPr>
          <p:cNvPr id="241" name="Google Shape;241;p41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pic>
        <p:nvPicPr>
          <p:cNvPr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175" y="811875"/>
            <a:ext cx="1959250" cy="348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50" y="1090001"/>
            <a:ext cx="5208526" cy="292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Concept Problems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50" name="Google Shape;250;p42"/>
          <p:cNvSpPr txBox="1"/>
          <p:nvPr>
            <p:ph idx="1" type="body"/>
          </p:nvPr>
        </p:nvSpPr>
        <p:spPr>
          <a:xfrm>
            <a:off x="1540425" y="811876"/>
            <a:ext cx="70020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EFEFEF"/>
                </a:solidFill>
              </a:rPr>
              <a:t>You just released your game and are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planning your next project</a:t>
            </a:r>
            <a:endParaRPr sz="1800">
              <a:solidFill>
                <a:srgbClr val="00FF00"/>
              </a:solidFill>
            </a:endParaRPr>
          </a:p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EFEFEF"/>
                </a:solidFill>
              </a:rPr>
              <a:t>Your team has a solid understanding of the systems of the previous game but making something new brings a bucket of </a:t>
            </a:r>
            <a:r>
              <a:rPr lang="en-GB" sz="1800">
                <a:solidFill>
                  <a:srgbClr val="EFEFEF"/>
                </a:solidFill>
              </a:rPr>
              <a:t>possible</a:t>
            </a:r>
            <a:r>
              <a:rPr lang="en-GB" sz="1800">
                <a:solidFill>
                  <a:srgbClr val="EFEFEF"/>
                </a:solidFill>
              </a:rPr>
              <a:t> </a:t>
            </a:r>
            <a:r>
              <a:rPr lang="en-GB" sz="1800">
                <a:solidFill>
                  <a:srgbClr val="EFEFEF"/>
                </a:solidFill>
              </a:rPr>
              <a:t>challenges</a:t>
            </a:r>
            <a:endParaRPr sz="1800">
              <a:solidFill>
                <a:srgbClr val="EFEFEF"/>
              </a:solidFill>
            </a:endParaRPr>
          </a:p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EFEFEF"/>
                </a:solidFill>
              </a:rPr>
              <a:t>What was successful in the previous game and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how do we iterate</a:t>
            </a:r>
            <a:r>
              <a:rPr lang="en-GB" sz="1800">
                <a:solidFill>
                  <a:srgbClr val="EFEFEF"/>
                </a:solidFill>
              </a:rPr>
              <a:t> this further?</a:t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251" name="Google Shape;251;p42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Ideation Cards - What are they?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58" name="Google Shape;258;p43"/>
          <p:cNvSpPr txBox="1"/>
          <p:nvPr>
            <p:ph idx="1" type="body"/>
          </p:nvPr>
        </p:nvSpPr>
        <p:spPr>
          <a:xfrm>
            <a:off x="1540425" y="811875"/>
            <a:ext cx="47907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Sometimes called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Trigger Cards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or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Brainstorm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 Cards</a:t>
            </a:r>
            <a:endParaRPr b="1" sz="1800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Used to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stimulate concept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development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and creative thinking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Many variations exist, with varying levels of usefulness</a:t>
            </a:r>
            <a:endParaRPr sz="700">
              <a:solidFill>
                <a:srgbClr val="EFEFEF"/>
              </a:solidFill>
            </a:endParaRPr>
          </a:p>
        </p:txBody>
      </p:sp>
      <p:sp>
        <p:nvSpPr>
          <p:cNvPr id="259" name="Google Shape;259;p43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825" y="811875"/>
            <a:ext cx="2549176" cy="34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Ideation Cards - Useability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67" name="Google Shape;267;p44"/>
          <p:cNvSpPr txBox="1"/>
          <p:nvPr>
            <p:ph idx="1" type="body"/>
          </p:nvPr>
        </p:nvSpPr>
        <p:spPr>
          <a:xfrm>
            <a:off x="1540425" y="811875"/>
            <a:ext cx="6740100" cy="4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Basic approach is to </a:t>
            </a:r>
            <a:r>
              <a:rPr b="1" lang="en-GB" sz="18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prompt</a:t>
            </a:r>
            <a:r>
              <a:rPr b="1"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the reader to think about elements of a product </a:t>
            </a:r>
            <a:r>
              <a:rPr b="1" lang="en-GB" sz="18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by asking questions</a:t>
            </a:r>
            <a:endParaRPr b="1" sz="1800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Some decks are catered to specific fields of development allowing for a more focussed set of questions</a:t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Similar to </a:t>
            </a:r>
            <a:r>
              <a:rPr b="1" lang="en-GB" sz="1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writing a GDD</a:t>
            </a:r>
            <a:endParaRPr b="1" sz="1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>
              <a:solidFill>
                <a:srgbClr val="EFEFEF"/>
              </a:solidFill>
            </a:endParaRPr>
          </a:p>
        </p:txBody>
      </p:sp>
      <p:sp>
        <p:nvSpPr>
          <p:cNvPr id="268" name="Google Shape;268;p44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>
            <p:ph type="title"/>
          </p:nvPr>
        </p:nvSpPr>
        <p:spPr>
          <a:xfrm>
            <a:off x="649050" y="54894"/>
            <a:ext cx="8495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153000" spcFirstLastPara="1" rIns="45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>
                <a:solidFill>
                  <a:srgbClr val="EFEFEF"/>
                </a:solidFill>
              </a:rPr>
              <a:t>Ideation Cards - Useability</a:t>
            </a:r>
            <a:endParaRPr sz="2400">
              <a:solidFill>
                <a:srgbClr val="EFEFEF"/>
              </a:solidFill>
            </a:endParaRPr>
          </a:p>
        </p:txBody>
      </p:sp>
      <p:sp>
        <p:nvSpPr>
          <p:cNvPr id="275" name="Google Shape;275;p45"/>
          <p:cNvSpPr txBox="1"/>
          <p:nvPr>
            <p:ph idx="1" type="body"/>
          </p:nvPr>
        </p:nvSpPr>
        <p:spPr>
          <a:xfrm>
            <a:off x="1540425" y="4808650"/>
            <a:ext cx="6663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53000" spcFirstLastPara="1" rIns="45700" wrap="square" tIns="45000">
            <a:noAutofit/>
          </a:bodyPr>
          <a:lstStyle/>
          <a:p>
            <a:pPr indent="-50800" lvl="0" marL="50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https://www.pervasiveplayground.com/mixed-reality-game-cards/</a:t>
            </a:r>
            <a:endParaRPr sz="700">
              <a:solidFill>
                <a:srgbClr val="EFEFEF"/>
              </a:solidFill>
            </a:endParaRPr>
          </a:p>
        </p:txBody>
      </p:sp>
      <p:sp>
        <p:nvSpPr>
          <p:cNvPr id="276" name="Google Shape;276;p45"/>
          <p:cNvSpPr txBox="1"/>
          <p:nvPr>
            <p:ph idx="12" type="sldNum"/>
          </p:nvPr>
        </p:nvSpPr>
        <p:spPr>
          <a:xfrm>
            <a:off x="4589993" y="5325873"/>
            <a:ext cx="270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700"/>
              <a:t>‹#›</a:t>
            </a:fld>
            <a:endParaRPr sz="700"/>
          </a:p>
        </p:txBody>
      </p:sp>
      <p:pic>
        <p:nvPicPr>
          <p:cNvPr id="277" name="Google Shape;27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5000" y="811875"/>
            <a:ext cx="6663201" cy="314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BU">
      <a:dk1>
        <a:srgbClr val="000000"/>
      </a:dk1>
      <a:lt1>
        <a:srgbClr val="FFFFFF"/>
      </a:lt1>
      <a:dk2>
        <a:srgbClr val="00416B"/>
      </a:dk2>
      <a:lt2>
        <a:srgbClr val="FFFFFF"/>
      </a:lt2>
      <a:accent1>
        <a:srgbClr val="EE7623"/>
      </a:accent1>
      <a:accent2>
        <a:srgbClr val="00416B"/>
      </a:accent2>
      <a:accent3>
        <a:srgbClr val="5B6670"/>
      </a:accent3>
      <a:accent4>
        <a:srgbClr val="3CB3E5"/>
      </a:accent4>
      <a:accent5>
        <a:srgbClr val="76BC20"/>
      </a:accent5>
      <a:accent6>
        <a:srgbClr val="F5AD7B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