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91" r:id="rId4"/>
    <p:sldId id="311" r:id="rId5"/>
    <p:sldId id="295" r:id="rId6"/>
    <p:sldId id="296" r:id="rId7"/>
    <p:sldId id="300" r:id="rId8"/>
    <p:sldId id="312" r:id="rId9"/>
    <p:sldId id="301" r:id="rId10"/>
    <p:sldId id="299" r:id="rId11"/>
    <p:sldId id="298" r:id="rId12"/>
    <p:sldId id="293" r:id="rId13"/>
    <p:sldId id="305" r:id="rId14"/>
    <p:sldId id="306" r:id="rId15"/>
    <p:sldId id="308" r:id="rId16"/>
    <p:sldId id="310" r:id="rId17"/>
    <p:sldId id="307" r:id="rId18"/>
    <p:sldId id="297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24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31C3-8DAE-456F-9B3A-74C33DA840D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605C-CCCE-422D-BCD6-5DB51A97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1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8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7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2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4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139700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65F6-F209-41C4-9B9C-E075A4999B8A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8E96-B630-4444-9616-2A0B9CB8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demy.com/unitycourse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docs.unity3d.com/ScriptReferenc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swers.unity.com/index.html" TargetMode="External"/><Relationship Id="rId5" Type="http://schemas.openxmlformats.org/officeDocument/2006/relationships/hyperlink" Target="https://forum.unity.com/" TargetMode="External"/><Relationship Id="rId4" Type="http://schemas.openxmlformats.org/officeDocument/2006/relationships/hyperlink" Target="https://unity3d.com/learn/tutorial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ccardo.galdieri@santannapisa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973288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Getting started with Unity</a:t>
            </a:r>
            <a:endParaRPr lang="en-US" sz="5400" b="1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646538"/>
            <a:ext cx="2072640" cy="1496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74" y="646538"/>
            <a:ext cx="1509039" cy="1496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201" y="5003800"/>
            <a:ext cx="414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Speaker: </a:t>
            </a:r>
            <a:r>
              <a:rPr lang="it-IT" sz="2800" dirty="0"/>
              <a:t>Riccardo Galdieri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007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Modern game engines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1525411"/>
            <a:ext cx="888076" cy="888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0" y="3225564"/>
            <a:ext cx="1902137" cy="582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43" y="2949047"/>
            <a:ext cx="1104059" cy="1203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38" y="4858880"/>
            <a:ext cx="2448348" cy="681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5" y="4650946"/>
            <a:ext cx="2252961" cy="1212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59" y="1296772"/>
            <a:ext cx="1415588" cy="1415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42" y="1446280"/>
            <a:ext cx="1195578" cy="1195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35" y="4945052"/>
            <a:ext cx="1671955" cy="668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36" y="2863749"/>
            <a:ext cx="1264050" cy="1298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7" y="3071434"/>
            <a:ext cx="1994272" cy="9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9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Part 2: Why Unity?</a:t>
            </a:r>
            <a:endParaRPr lang="en-US" sz="5400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2"/>
          <a:stretch/>
        </p:blipFill>
        <p:spPr>
          <a:xfrm>
            <a:off x="5022167" y="3333906"/>
            <a:ext cx="194134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3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What is Unity</a:t>
            </a:r>
            <a:r>
              <a:rPr lang="it-IT" sz="2400" dirty="0"/>
              <a:t>?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Unity is a multi-genre Game Engine. Not surprisingly, it was developed to create videogames!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Founded in 2005 in Denmark, it now counts over 1500 employees all over the world, a huge venue in San Francisco, and its current value is </a:t>
            </a:r>
            <a:br>
              <a:rPr lang="it-IT" sz="2400" dirty="0"/>
            </a:br>
            <a:r>
              <a:rPr lang="it-IT" sz="2400" dirty="0"/>
              <a:t>estimated in 1.5 BILLION dollars.</a:t>
            </a:r>
          </a:p>
          <a:p>
            <a:pPr lvl="1"/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Free for personal use if your company earns less than </a:t>
            </a:r>
            <a:r>
              <a:rPr lang="en-US" sz="2400" dirty="0"/>
              <a:t>$100k in </a:t>
            </a:r>
            <a:br>
              <a:rPr lang="en-US" sz="2400" dirty="0"/>
            </a:br>
            <a:r>
              <a:rPr lang="en-US" sz="2400" dirty="0"/>
              <a:t>annual gross revenues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Recentely released its source code (sort of)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But... What can I do with it?</a:t>
            </a:r>
          </a:p>
        </p:txBody>
      </p:sp>
    </p:spTree>
    <p:extLst>
      <p:ext uri="{BB962C8B-B14F-4D97-AF65-F5344CB8AC3E}">
        <p14:creationId xmlns:p14="http://schemas.microsoft.com/office/powerpoint/2010/main" val="24703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9"/>
            <a:ext cx="12192000" cy="68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Why Unity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Unity used to be popular between Indie developers because it has: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huge community support (forum/Answers) and countless tutorials</a:t>
            </a:r>
            <a:br>
              <a:rPr lang="en-US" sz="2400" dirty="0"/>
            </a:br>
            <a:r>
              <a:rPr lang="en-US" sz="2400" dirty="0"/>
              <a:t>on the internet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State of the art documentation, complete with examples and source</a:t>
            </a:r>
            <a:br>
              <a:rPr lang="en-US" sz="2400" dirty="0"/>
            </a:br>
            <a:r>
              <a:rPr lang="en-US" sz="2400" dirty="0"/>
              <a:t>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Simple user-friendly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costs you nothing unless you’re making money!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deploy a project to over 25 different platforms: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5116007"/>
            <a:ext cx="8458200" cy="12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Why Unity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customized and expanded in many different ways (Preprocessing instructions, extensible UI, external DLL support)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Unity is artists-friendly: artists do not need any technical skill to import, tweak and place their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also programmer friendly: no explicit pointers, references are </a:t>
            </a:r>
            <a:br>
              <a:rPr lang="en-US" sz="2400" dirty="0"/>
            </a:br>
            <a:r>
              <a:rPr lang="en-US" sz="2400" dirty="0"/>
              <a:t>handled behind the scenes: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It’s extremely hard to make Unity crash!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Unity scripting is based on C#.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It used to support Boo and JS, that’s why it’s still called</a:t>
            </a:r>
            <a:br>
              <a:rPr lang="en-US" sz="2400" dirty="0"/>
            </a:br>
            <a:r>
              <a:rPr lang="en-US" sz="2400" dirty="0"/>
              <a:t>scripting</a:t>
            </a:r>
          </a:p>
        </p:txBody>
      </p:sp>
    </p:spTree>
    <p:extLst>
      <p:ext uri="{BB962C8B-B14F-4D97-AF65-F5344CB8AC3E}">
        <p14:creationId xmlns:p14="http://schemas.microsoft.com/office/powerpoint/2010/main" val="14968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Why Unity (A little bit more techinical)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It’s an «Event Based» program (VS procedural programs). Every action is triggered as response to an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 rendering pipeline: rendering pipelines can be customized to </a:t>
            </a:r>
            <a:br>
              <a:rPr lang="en-US" sz="2400" dirty="0"/>
            </a:br>
            <a:r>
              <a:rPr lang="en-US" sz="2400" dirty="0"/>
              <a:t>better adapt to different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Lightweight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Component-based extensible </a:t>
            </a:r>
            <a:r>
              <a:rPr lang="en-US" sz="2400" dirty="0" err="1"/>
              <a:t>behaviours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Multi-scene editing</a:t>
            </a:r>
          </a:p>
        </p:txBody>
      </p:sp>
    </p:spTree>
    <p:extLst>
      <p:ext uri="{BB962C8B-B14F-4D97-AF65-F5344CB8AC3E}">
        <p14:creationId xmlns:p14="http://schemas.microsoft.com/office/powerpoint/2010/main" val="404569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Part 3: Tech Demo!</a:t>
            </a:r>
            <a:endParaRPr lang="en-US" sz="5400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2"/>
          <a:stretch/>
        </p:blipFill>
        <p:spPr>
          <a:xfrm>
            <a:off x="5022167" y="3333906"/>
            <a:ext cx="194134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Useful links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Official Unity tutorials repository</a:t>
            </a:r>
            <a:r>
              <a:rPr lang="en-US" sz="2400" dirty="0"/>
              <a:t> – Covers every possible topic, from basic components to scripting.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Unity Forum</a:t>
            </a:r>
            <a:r>
              <a:rPr lang="en-US" sz="2400" dirty="0"/>
              <a:t> and </a:t>
            </a:r>
            <a:r>
              <a:rPr lang="en-US" sz="2400" dirty="0">
                <a:hlinkClick r:id="rId6"/>
              </a:rPr>
              <a:t>Unity Answers</a:t>
            </a:r>
            <a:r>
              <a:rPr lang="en-US" sz="2400" dirty="0"/>
              <a:t> – Superb communities, if you have any question this is the best place to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Scripting API</a:t>
            </a:r>
            <a:r>
              <a:rPr lang="en-US" sz="2400" dirty="0"/>
              <a:t> – Sooner or later you’ll have to start coding.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hlinkClick r:id="rId8"/>
              </a:rPr>
              <a:t>Udemy</a:t>
            </a:r>
            <a:r>
              <a:rPr lang="en-US" sz="2400" dirty="0"/>
              <a:t> – Paid course, but definitely worth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YouTube, Google, and Facebook groups – Do I really have to tell </a:t>
            </a:r>
            <a:br>
              <a:rPr lang="en-US" sz="2400" dirty="0"/>
            </a:br>
            <a:r>
              <a:rPr lang="en-US" sz="2400" dirty="0"/>
              <a:t>you how to use these?</a:t>
            </a:r>
          </a:p>
        </p:txBody>
      </p:sp>
    </p:spTree>
    <p:extLst>
      <p:ext uri="{BB962C8B-B14F-4D97-AF65-F5344CB8AC3E}">
        <p14:creationId xmlns:p14="http://schemas.microsoft.com/office/powerpoint/2010/main" val="1428764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6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800" y="1724437"/>
            <a:ext cx="63298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«In case I don’t see ya,</a:t>
            </a:r>
            <a:br>
              <a:rPr lang="it-IT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afternoon, good evening,</a:t>
            </a:r>
            <a:br>
              <a:rPr lang="it-IT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good night»</a:t>
            </a:r>
            <a:b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it-IT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it-IT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5574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How to take this lecture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I’m not a professor, I won’t be judging your final works and I won’t tell Prof. </a:t>
            </a:r>
            <a:r>
              <a:rPr lang="en-US" sz="2400" dirty="0" err="1"/>
              <a:t>Carrozzino</a:t>
            </a:r>
            <a:r>
              <a:rPr lang="en-US" sz="2400" dirty="0"/>
              <a:t> anything we say. Therefore, feel free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Interact, ask (even the dumbest) questions, mess around with Unity.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“Useful links” </a:t>
            </a:r>
            <a:r>
              <a:rPr lang="en-US" sz="2400" dirty="0"/>
              <a:t>slide at the end of the presentation, if you want to dive</a:t>
            </a:r>
            <a:br>
              <a:rPr lang="en-US" sz="2400" dirty="0"/>
            </a:br>
            <a:r>
              <a:rPr lang="en-US" sz="2400" dirty="0"/>
              <a:t>deeper into Unity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slides will be published (somewhere) online. No need to take</a:t>
            </a:r>
            <a:br>
              <a:rPr lang="en-US" sz="2400" dirty="0"/>
            </a:br>
            <a:r>
              <a:rPr lang="en-US" sz="2400" dirty="0"/>
              <a:t>notes!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want to ask any further Unity-related question, you can </a:t>
            </a:r>
            <a:br>
              <a:rPr lang="en-US" sz="2400" dirty="0"/>
            </a:br>
            <a:r>
              <a:rPr lang="en-US" sz="2400" dirty="0"/>
              <a:t>reach me at </a:t>
            </a:r>
            <a:r>
              <a:rPr lang="en-US" sz="2400" dirty="0">
                <a:hlinkClick r:id="rId4"/>
              </a:rPr>
              <a:t>riccardo.galdieri@santannapisa.it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69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 bit about me...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PhD student in Emerging Digital Technologies at </a:t>
            </a:r>
            <a:r>
              <a:rPr lang="en-US" sz="2400" dirty="0" err="1"/>
              <a:t>Scuola</a:t>
            </a:r>
            <a:r>
              <a:rPr lang="en-US" sz="2400" dirty="0"/>
              <a:t> </a:t>
            </a:r>
            <a:r>
              <a:rPr lang="en-US" sz="2400" dirty="0" err="1"/>
              <a:t>Sant’Anna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Former Digital Humanities student: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BSc in Digital Humanities (tutor: </a:t>
            </a:r>
            <a:r>
              <a:rPr lang="en-US" sz="2400" dirty="0" err="1"/>
              <a:t>Felice</a:t>
            </a:r>
            <a:r>
              <a:rPr lang="en-US" sz="2400" dirty="0"/>
              <a:t> </a:t>
            </a:r>
            <a:r>
              <a:rPr lang="en-US" sz="2400" dirty="0" err="1"/>
              <a:t>Dell’Orletta</a:t>
            </a:r>
            <a:r>
              <a:rPr lang="en-US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MSc in Digital Humanities (tutor: Marcello </a:t>
            </a:r>
            <a:r>
              <a:rPr lang="en-US" sz="2400" dirty="0" err="1"/>
              <a:t>Carrozzino</a:t>
            </a:r>
            <a:r>
              <a:rPr lang="en-US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Former King’s College London and National Taiwan </a:t>
            </a:r>
            <a:r>
              <a:rPr lang="en-US" sz="2400" dirty="0" err="1"/>
              <a:t>Univerity</a:t>
            </a:r>
            <a:r>
              <a:rPr lang="en-US" sz="2400" dirty="0"/>
              <a:t> student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interests: Human-Computer Interaction, interaction</a:t>
            </a:r>
            <a:br>
              <a:rPr lang="en-US" sz="2400" dirty="0"/>
            </a:br>
            <a:r>
              <a:rPr lang="en-US" sz="2400" dirty="0"/>
              <a:t>metaphors in Immersive Virtual Environments, behavioral</a:t>
            </a:r>
            <a:br>
              <a:rPr lang="en-US" sz="2400" dirty="0"/>
            </a:br>
            <a:r>
              <a:rPr lang="en-US" sz="2400" dirty="0"/>
              <a:t>long-term effects of VR exposure</a:t>
            </a:r>
          </a:p>
        </p:txBody>
      </p:sp>
    </p:spTree>
    <p:extLst>
      <p:ext uri="{BB962C8B-B14F-4D97-AF65-F5344CB8AC3E}">
        <p14:creationId xmlns:p14="http://schemas.microsoft.com/office/powerpoint/2010/main" val="26220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....and a bit about you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What’s your major?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you code? What languages do you know?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 usually play games?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last game you played?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platform do you usually play with?</a:t>
            </a:r>
          </a:p>
        </p:txBody>
      </p:sp>
    </p:spTree>
    <p:extLst>
      <p:ext uri="{BB962C8B-B14F-4D97-AF65-F5344CB8AC3E}">
        <p14:creationId xmlns:p14="http://schemas.microsoft.com/office/powerpoint/2010/main" val="266880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Part 1: what is a game engine?</a:t>
            </a:r>
            <a:endParaRPr lang="en-US" sz="5400" b="1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2"/>
          <a:stretch/>
        </p:blipFill>
        <p:spPr>
          <a:xfrm>
            <a:off x="5022167" y="3333906"/>
            <a:ext cx="194134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 long long time ago...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good old days, for every application programmers had to write a new engine from scratch. It was: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Impractical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Expensive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Time consuming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Hardware was evolving too fast to re-use code. Each single application was tailored to make the most of the memory it had.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level languages were still not common. Most of the code </a:t>
            </a:r>
            <a:br>
              <a:rPr lang="en-US" sz="2400" dirty="0"/>
            </a:br>
            <a:r>
              <a:rPr lang="en-US" sz="2400" dirty="0"/>
              <a:t>(including ALL the GPU drivers) were written in Assembly</a:t>
            </a:r>
          </a:p>
        </p:txBody>
      </p:sp>
    </p:spTree>
    <p:extLst>
      <p:ext uri="{BB962C8B-B14F-4D97-AF65-F5344CB8AC3E}">
        <p14:creationId xmlns:p14="http://schemas.microsoft.com/office/powerpoint/2010/main" val="33619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Script Creation Utility for Maniac Mansion (SCUMM)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93" y="2860919"/>
            <a:ext cx="5247641" cy="328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3568" y="1319166"/>
            <a:ext cx="8815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Created in 1987 (Maniac Mansion)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Used by many companies to produce over 50 games: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LucasArts</a:t>
            </a:r>
            <a:r>
              <a:rPr lang="en-US" sz="2400" dirty="0"/>
              <a:t> (Indiana Jones, </a:t>
            </a:r>
            <a:br>
              <a:rPr lang="en-US" sz="2400" dirty="0"/>
            </a:br>
            <a:r>
              <a:rPr lang="en-US" sz="2400" dirty="0"/>
              <a:t>Zak </a:t>
            </a:r>
            <a:r>
              <a:rPr lang="en-US" sz="2400" dirty="0" err="1"/>
              <a:t>McKracken</a:t>
            </a:r>
            <a:r>
              <a:rPr lang="en-US" sz="2400" dirty="0"/>
              <a:t>, Full Throttle, </a:t>
            </a:r>
            <a:br>
              <a:rPr lang="en-US" sz="2400" dirty="0"/>
            </a:br>
            <a:r>
              <a:rPr lang="en-US" sz="2400" dirty="0"/>
              <a:t>Monkey Island)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Sierra on-Line (Leisure Suit Larry, </a:t>
            </a:r>
            <a:br>
              <a:rPr lang="en-US" sz="2400" dirty="0"/>
            </a:br>
            <a:r>
              <a:rPr lang="en-US" sz="2400" dirty="0"/>
              <a:t>King’s Quest, Space Quest)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Mainly used for graphic adventures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63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The first (un)real engine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12" y="1525411"/>
            <a:ext cx="8650776" cy="4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3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00" y="6341834"/>
            <a:ext cx="2743200" cy="365125"/>
          </a:xfrm>
        </p:spPr>
        <p:txBody>
          <a:bodyPr/>
          <a:lstStyle/>
          <a:p>
            <a:pPr algn="l"/>
            <a:fld id="{A4718E96-B630-4444-9616-2A0B9CB88CBA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544991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Modern game engines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Made by third party software 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They are usually not genre-related, and can be adapted to different types of contents: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Bigger market for the producers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Easier to expand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They already implement almost all the modules that may be</a:t>
            </a:r>
            <a:br>
              <a:rPr lang="it-IT" sz="2400" dirty="0"/>
            </a:br>
            <a:r>
              <a:rPr lang="it-IT" sz="2400" dirty="0"/>
              <a:t>needed in a game: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Programmers only need to develop assets and game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Very wide range of licenses: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Can be used by everyone, including hobbysts and universities!</a:t>
            </a:r>
          </a:p>
        </p:txBody>
      </p:sp>
    </p:spTree>
    <p:extLst>
      <p:ext uri="{BB962C8B-B14F-4D97-AF65-F5344CB8AC3E}">
        <p14:creationId xmlns:p14="http://schemas.microsoft.com/office/powerpoint/2010/main" val="341810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934</Words>
  <Application>Microsoft Office PowerPoint</Application>
  <PresentationFormat>Widescreen</PresentationFormat>
  <Paragraphs>163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FreeFly</dc:creator>
  <cp:lastModifiedBy>riccardo galdieri</cp:lastModifiedBy>
  <cp:revision>240</cp:revision>
  <dcterms:created xsi:type="dcterms:W3CDTF">2017-02-02T14:20:48Z</dcterms:created>
  <dcterms:modified xsi:type="dcterms:W3CDTF">2021-05-29T12:06:11Z</dcterms:modified>
</cp:coreProperties>
</file>