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320" r:id="rId3"/>
    <p:sldId id="258" r:id="rId4"/>
    <p:sldId id="259" r:id="rId5"/>
    <p:sldId id="260" r:id="rId6"/>
    <p:sldId id="261" r:id="rId7"/>
    <p:sldId id="264" r:id="rId8"/>
    <p:sldId id="268" r:id="rId9"/>
    <p:sldId id="282" r:id="rId10"/>
    <p:sldId id="283" r:id="rId11"/>
    <p:sldId id="284" r:id="rId12"/>
    <p:sldId id="285" r:id="rId13"/>
    <p:sldId id="290" r:id="rId14"/>
    <p:sldId id="286" r:id="rId15"/>
    <p:sldId id="288" r:id="rId16"/>
    <p:sldId id="289" r:id="rId17"/>
    <p:sldId id="281" r:id="rId18"/>
    <p:sldId id="280" r:id="rId19"/>
    <p:sldId id="267" r:id="rId20"/>
    <p:sldId id="266" r:id="rId21"/>
    <p:sldId id="265" r:id="rId22"/>
    <p:sldId id="318" r:id="rId23"/>
    <p:sldId id="319" r:id="rId24"/>
    <p:sldId id="276" r:id="rId25"/>
    <p:sldId id="272" r:id="rId26"/>
    <p:sldId id="262" r:id="rId27"/>
    <p:sldId id="273" r:id="rId28"/>
    <p:sldId id="271" r:id="rId29"/>
    <p:sldId id="270" r:id="rId30"/>
    <p:sldId id="277" r:id="rId31"/>
    <p:sldId id="278" r:id="rId32"/>
    <p:sldId id="279" r:id="rId33"/>
    <p:sldId id="263" r:id="rId34"/>
    <p:sldId id="291" r:id="rId35"/>
    <p:sldId id="292" r:id="rId36"/>
    <p:sldId id="296" r:id="rId37"/>
    <p:sldId id="297" r:id="rId38"/>
    <p:sldId id="298" r:id="rId39"/>
    <p:sldId id="313" r:id="rId40"/>
    <p:sldId id="315" r:id="rId41"/>
    <p:sldId id="317" r:id="rId42"/>
    <p:sldId id="321" r:id="rId43"/>
    <p:sldId id="295" r:id="rId44"/>
    <p:sldId id="305" r:id="rId45"/>
    <p:sldId id="27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42" autoAdjust="0"/>
  </p:normalViewPr>
  <p:slideViewPr>
    <p:cSldViewPr snapToGrid="0">
      <p:cViewPr varScale="1">
        <p:scale>
          <a:sx n="104" d="100"/>
          <a:sy n="104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DEBE4-5A88-4463-BDE0-4DCB633925A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A0A8F-6554-4FB0-9D03-224426E45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46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60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80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7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83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73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2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65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02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44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13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77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7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7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53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66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21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91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3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/>
              <a:t>Fortunatamente</a:t>
            </a:r>
            <a:r>
              <a:rPr lang="en-US" sz="2400" dirty="0" smtClean="0"/>
              <a:t>, la </a:t>
            </a:r>
            <a:r>
              <a:rPr lang="en-US" sz="2400" dirty="0" err="1" smtClean="0"/>
              <a:t>rappresentazione</a:t>
            </a:r>
            <a:r>
              <a:rPr lang="en-US" sz="2400" dirty="0" smtClean="0"/>
              <a:t> </a:t>
            </a:r>
            <a:r>
              <a:rPr lang="en-US" sz="2400" dirty="0" err="1" smtClean="0"/>
              <a:t>matematica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noi</a:t>
            </a:r>
            <a:r>
              <a:rPr lang="en-US" sz="2400" dirty="0" smtClean="0"/>
              <a:t> </a:t>
            </a:r>
            <a:r>
              <a:rPr lang="en-US" sz="2400" dirty="0" err="1" smtClean="0"/>
              <a:t>creiamo</a:t>
            </a:r>
            <a:r>
              <a:rPr lang="en-US" sz="2400" dirty="0" smtClean="0"/>
              <a:t> per un </a:t>
            </a:r>
            <a:r>
              <a:rPr lang="en-US" sz="2400" dirty="0" err="1" smtClean="0"/>
              <a:t>oggetto</a:t>
            </a:r>
            <a:r>
              <a:rPr lang="en-US" sz="2400" dirty="0" smtClean="0"/>
              <a:t> 3D, non </a:t>
            </a:r>
            <a:r>
              <a:rPr lang="en-US" sz="2400" dirty="0" err="1" smtClean="0"/>
              <a:t>richiede</a:t>
            </a:r>
            <a:r>
              <a:rPr lang="en-US" sz="2400" dirty="0" smtClean="0"/>
              <a:t> </a:t>
            </a:r>
            <a:r>
              <a:rPr lang="en-US" sz="2400" dirty="0" err="1" smtClean="0"/>
              <a:t>nessuna</a:t>
            </a:r>
            <a:r>
              <a:rPr lang="en-US" sz="2400" dirty="0" smtClean="0"/>
              <a:t> </a:t>
            </a:r>
            <a:r>
              <a:rPr lang="en-US" sz="2400" dirty="0" err="1" smtClean="0"/>
              <a:t>conoscenza</a:t>
            </a:r>
            <a:r>
              <a:rPr lang="en-US" sz="2400" dirty="0" smtClean="0"/>
              <a:t> </a:t>
            </a:r>
            <a:r>
              <a:rPr lang="en-US" sz="2400" dirty="0" err="1" smtClean="0"/>
              <a:t>matematica</a:t>
            </a:r>
            <a:r>
              <a:rPr lang="en-US" sz="2400" dirty="0" smtClean="0"/>
              <a:t>, </a:t>
            </a:r>
            <a:r>
              <a:rPr lang="en-US" sz="2400" dirty="0" err="1" smtClean="0"/>
              <a:t>dato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viene</a:t>
            </a:r>
            <a:r>
              <a:rPr lang="en-US" sz="2400" dirty="0" smtClean="0"/>
              <a:t> facilitate dal software in </a:t>
            </a:r>
            <a:r>
              <a:rPr lang="en-US" sz="2400" dirty="0" err="1" smtClean="0"/>
              <a:t>uso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09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5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22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02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816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7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38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0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20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67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94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8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8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4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9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2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381000" ty="0" sx="100000" sy="100000" flip="x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4F34-79C9-4958-932B-DE602FF997C0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9109-BDE3-42AF-9459-8D5171970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hyperlink" Target="http://vcg.isti.cnr.it/~tarini/teaching/mod14/intro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69282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45" y="646538"/>
            <a:ext cx="2072640" cy="14965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8" y="637394"/>
            <a:ext cx="1511833" cy="1505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76272" y="2932138"/>
            <a:ext cx="783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cap="small" err="1" smtClean="0"/>
              <a:t>Creazione</a:t>
            </a:r>
            <a:r>
              <a:rPr lang="en-GB" sz="4800" b="1" cap="small" smtClean="0"/>
              <a:t> e </a:t>
            </a:r>
            <a:r>
              <a:rPr lang="en-GB" sz="4800" b="1" cap="small" err="1" smtClean="0"/>
              <a:t>gestione</a:t>
            </a:r>
            <a:r>
              <a:rPr lang="en-GB" sz="4800" b="1" cap="small" smtClean="0"/>
              <a:t> di </a:t>
            </a:r>
            <a:r>
              <a:rPr lang="en-GB" sz="4800" b="1" cap="small" err="1" smtClean="0"/>
              <a:t>ambienti</a:t>
            </a:r>
            <a:r>
              <a:rPr lang="en-GB" sz="4800" b="1" cap="small" smtClean="0"/>
              <a:t> </a:t>
            </a:r>
            <a:r>
              <a:rPr lang="en-GB" sz="4800" b="1" cap="small" err="1" smtClean="0"/>
              <a:t>virtuali</a:t>
            </a:r>
            <a:endParaRPr lang="en-US" sz="4800" b="1" cap="small"/>
          </a:p>
        </p:txBody>
      </p:sp>
      <p:sp>
        <p:nvSpPr>
          <p:cNvPr id="19" name="TextBox 18"/>
          <p:cNvSpPr txBox="1"/>
          <p:nvPr/>
        </p:nvSpPr>
        <p:spPr>
          <a:xfrm>
            <a:off x="406401" y="5897670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Speaker: </a:t>
            </a:r>
            <a:r>
              <a:rPr lang="it-IT" smtClean="0"/>
              <a:t>Riccardo Galdieri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cosa si usa il 3D: Beni culturali </a:t>
            </a:r>
            <a:r>
              <a:rPr lang="en-US" sz="2800" dirty="0"/>
              <a:t>(</a:t>
            </a:r>
            <a:r>
              <a:rPr lang="en-US" sz="2800" dirty="0" err="1">
                <a:hlinkClick r:id="rId4"/>
              </a:rPr>
              <a:t>Fonte</a:t>
            </a:r>
            <a:r>
              <a:rPr lang="en-US" sz="2800" dirty="0"/>
              <a:t>)</a:t>
            </a:r>
          </a:p>
          <a:p>
            <a:endParaRPr lang="it-IT" sz="2800" dirty="0" smtClean="0"/>
          </a:p>
          <a:p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17331"/>
              </p:ext>
            </p:extLst>
          </p:nvPr>
        </p:nvGraphicFramePr>
        <p:xfrm>
          <a:off x="936338" y="1258277"/>
          <a:ext cx="8548483" cy="507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Image" r:id="rId6" imgW="15758640" imgH="9358560" progId="Photoshop.Image.18">
                  <p:embed/>
                </p:oleObj>
              </mc:Choice>
              <mc:Fallback>
                <p:oleObj name="Image" r:id="rId6" imgW="15758640" imgH="93585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6338" y="1258277"/>
                        <a:ext cx="8548483" cy="5077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61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In cosa si usa il 3D: Beni culturali</a:t>
            </a:r>
          </a:p>
          <a:p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973573"/>
              </p:ext>
            </p:extLst>
          </p:nvPr>
        </p:nvGraphicFramePr>
        <p:xfrm>
          <a:off x="533990" y="1319165"/>
          <a:ext cx="9885680" cy="4985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Image" r:id="rId5" imgW="16469640" imgH="8304480" progId="Photoshop.Image.18">
                  <p:embed/>
                </p:oleObj>
              </mc:Choice>
              <mc:Fallback>
                <p:oleObj name="Image" r:id="rId5" imgW="16469640" imgH="83044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990" y="1319165"/>
                        <a:ext cx="9885680" cy="4985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6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In cosa si usa il 3D: videogiochi</a:t>
            </a:r>
          </a:p>
          <a:p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8" y="1458602"/>
            <a:ext cx="3943292" cy="2032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46" y="1466361"/>
            <a:ext cx="3266961" cy="2031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8" y="3630858"/>
            <a:ext cx="3883456" cy="2184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72" y="1466361"/>
            <a:ext cx="2639052" cy="4222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47" y="3630859"/>
            <a:ext cx="3266960" cy="21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cosa si usa il 3D: Arte</a:t>
            </a:r>
          </a:p>
          <a:p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6" y="1219200"/>
            <a:ext cx="2833078" cy="226646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82" y="1219200"/>
            <a:ext cx="3626339" cy="226646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27" y="1219200"/>
            <a:ext cx="2266462" cy="226646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90" y="3844211"/>
            <a:ext cx="2829840" cy="194698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5" y="3844211"/>
            <a:ext cx="4581151" cy="19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cosa si usa il 3D: Marketing</a:t>
            </a:r>
          </a:p>
          <a:p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9" y="1279971"/>
            <a:ext cx="4003341" cy="19139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6" y="1639478"/>
            <a:ext cx="5804532" cy="38545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3" y="3868522"/>
            <a:ext cx="4844880" cy="20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cosa si usa il 3D: Scienze</a:t>
            </a:r>
          </a:p>
          <a:p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63" y="1373632"/>
            <a:ext cx="2857500" cy="2143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529" y="1310945"/>
            <a:ext cx="4032891" cy="22685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97" y="3684616"/>
            <a:ext cx="1877877" cy="258157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8" y="3855348"/>
            <a:ext cx="4206095" cy="23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In cosa si usa il 3D: Cinema</a:t>
            </a:r>
          </a:p>
          <a:p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Nel cinema, il 3D si usa negli effetti speciali, ma anche per vedere in 3D!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3" y="2097803"/>
            <a:ext cx="3249960" cy="2138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50" y="2097803"/>
            <a:ext cx="2069933" cy="21536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50" y="2097803"/>
            <a:ext cx="2880464" cy="21536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29" y="4456017"/>
            <a:ext cx="3169273" cy="17582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1" y="4463604"/>
            <a:ext cx="3112371" cy="17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Partiamo dalle basi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Ma il 3D non è tutto uguale, diversi contesti necessitano di diversi modi di produrre ambienti virtuali.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Esistono due tipi di 3D: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Real-time, </a:t>
            </a:r>
            <a:r>
              <a:rPr lang="en-US" sz="2400" err="1" smtClean="0"/>
              <a:t>usata</a:t>
            </a:r>
            <a:r>
              <a:rPr lang="en-US" sz="2400" smtClean="0"/>
              <a:t> </a:t>
            </a:r>
            <a:r>
              <a:rPr lang="en-US" sz="2400" err="1" smtClean="0"/>
              <a:t>principalmente</a:t>
            </a:r>
            <a:r>
              <a:rPr lang="en-US" sz="2400" smtClean="0"/>
              <a:t> </a:t>
            </a:r>
            <a:r>
              <a:rPr lang="en-US" sz="2400" err="1" smtClean="0"/>
              <a:t>nelle</a:t>
            </a:r>
            <a:r>
              <a:rPr lang="en-US" sz="2400" smtClean="0"/>
              <a:t> </a:t>
            </a:r>
            <a:r>
              <a:rPr lang="en-US" sz="2400" err="1" smtClean="0"/>
              <a:t>applicazioni</a:t>
            </a:r>
            <a:r>
              <a:rPr lang="en-US" sz="2400" smtClean="0"/>
              <a:t> </a:t>
            </a:r>
            <a:r>
              <a:rPr lang="en-US" sz="2400" err="1" smtClean="0"/>
              <a:t>interattive</a:t>
            </a:r>
            <a:r>
              <a:rPr lang="en-US" sz="2400" smtClean="0"/>
              <a:t> (</a:t>
            </a:r>
            <a:r>
              <a:rPr lang="en-US" sz="2400" err="1" smtClean="0"/>
              <a:t>videogiochi</a:t>
            </a:r>
            <a:r>
              <a:rPr lang="en-US" sz="240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Off-line, </a:t>
            </a:r>
            <a:r>
              <a:rPr lang="en-US" sz="2400" err="1" smtClean="0"/>
              <a:t>usato</a:t>
            </a:r>
            <a:r>
              <a:rPr lang="en-US" sz="2400" smtClean="0"/>
              <a:t> per </a:t>
            </a:r>
            <a:r>
              <a:rPr lang="en-US" sz="2400" err="1" smtClean="0"/>
              <a:t>produrre</a:t>
            </a:r>
            <a:r>
              <a:rPr lang="en-US" sz="2400" smtClean="0"/>
              <a:t> </a:t>
            </a:r>
            <a:r>
              <a:rPr lang="en-US" sz="2400" err="1" smtClean="0"/>
              <a:t>dei</a:t>
            </a:r>
            <a:r>
              <a:rPr lang="en-US" sz="2400" smtClean="0"/>
              <a:t> </a:t>
            </a:r>
            <a:r>
              <a:rPr lang="en-US" sz="2400" err="1" smtClean="0"/>
              <a:t>prodotti</a:t>
            </a:r>
            <a:r>
              <a:rPr lang="en-US" sz="2400" smtClean="0"/>
              <a:t> </a:t>
            </a:r>
            <a:r>
              <a:rPr lang="en-US" sz="2400" err="1" smtClean="0"/>
              <a:t>che</a:t>
            </a:r>
            <a:r>
              <a:rPr lang="en-US" sz="2400" smtClean="0"/>
              <a:t> </a:t>
            </a:r>
            <a:r>
              <a:rPr lang="en-US" sz="2400" err="1" smtClean="0"/>
              <a:t>verranno</a:t>
            </a:r>
            <a:r>
              <a:rPr lang="en-US" sz="2400" smtClean="0"/>
              <a:t> </a:t>
            </a:r>
            <a:r>
              <a:rPr lang="en-US" sz="2400" err="1" smtClean="0"/>
              <a:t>visualizati</a:t>
            </a:r>
            <a:r>
              <a:rPr lang="en-US" sz="2400" smtClean="0"/>
              <a:t> in </a:t>
            </a:r>
            <a:r>
              <a:rPr lang="en-US" sz="2400" err="1" smtClean="0"/>
              <a:t>seguito</a:t>
            </a:r>
            <a:r>
              <a:rPr lang="en-US" sz="2400" smtClean="0"/>
              <a:t> (video)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La differenza principale sta nel tempo che ogni applicazione ci mette a processare ogni singola immagine. (frame)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Risultati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4" y="1931869"/>
            <a:ext cx="4005366" cy="300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0" y="1931869"/>
            <a:ext cx="5334924" cy="30008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5659" y="1360257"/>
            <a:ext cx="38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Real Time</a:t>
            </a: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6711365" y="1360257"/>
            <a:ext cx="38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Offline</a:t>
            </a:r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352375" y="3629164"/>
            <a:ext cx="98665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Il primo deve essere prodotto nell'arco di millesimi di secondo ed è ottimizzato per la velocità. il secondo ha tutto il tempo del mondo, ma deve produrre risultati visivamente soddisfacenti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010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Quali software useremo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I software di base che useremo saranno due: </a:t>
            </a:r>
            <a:r>
              <a:rPr lang="en-US" sz="2400"/>
              <a:t>Blender e </a:t>
            </a:r>
            <a:r>
              <a:rPr lang="en-US" sz="2400" smtClean="0"/>
              <a:t>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Tutti e due gratis e liberamente scaricabili. Con entrambi si possono raggiungere risultati professionali. Le caratteristiche le vedremo in seguito.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9" y="2536466"/>
            <a:ext cx="2514778" cy="2055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1687" y="2138911"/>
            <a:ext cx="23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Blender</a:t>
            </a:r>
            <a:endParaRPr lang="en-US" sz="2000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25" y="2460524"/>
            <a:ext cx="2334275" cy="2398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05825" y="2132271"/>
            <a:ext cx="23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Unity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7965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64443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17/04/2018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85422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 smtClean="0"/>
              <a:t>Lezione 1: introduzione al 3D</a:t>
            </a:r>
            <a:endParaRPr lang="en-US" sz="6600" b="1" cap="small"/>
          </a:p>
        </p:txBody>
      </p:sp>
    </p:spTree>
    <p:extLst>
      <p:ext uri="{BB962C8B-B14F-4D97-AF65-F5344CB8AC3E}">
        <p14:creationId xmlns:p14="http://schemas.microsoft.com/office/powerpoint/2010/main" val="40201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NOTARE BENE!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Questo</a:t>
            </a:r>
            <a:r>
              <a:rPr lang="en-US" sz="2400" dirty="0" smtClean="0"/>
              <a:t> modulo </a:t>
            </a:r>
            <a:r>
              <a:rPr lang="en-US" sz="2400" dirty="0" err="1" smtClean="0"/>
              <a:t>sarà</a:t>
            </a:r>
            <a:r>
              <a:rPr lang="en-US" sz="2400" dirty="0" smtClean="0"/>
              <a:t> di </a:t>
            </a:r>
            <a:r>
              <a:rPr lang="en-US" sz="2400" dirty="0" err="1" smtClean="0"/>
              <a:t>breve</a:t>
            </a:r>
            <a:r>
              <a:rPr lang="en-US" sz="2400" dirty="0" smtClean="0"/>
              <a:t> </a:t>
            </a:r>
            <a:r>
              <a:rPr lang="en-US" sz="2400" dirty="0" err="1" smtClean="0"/>
              <a:t>durata</a:t>
            </a:r>
            <a:r>
              <a:rPr lang="en-US" sz="2400" dirty="0" smtClean="0"/>
              <a:t>, 30 ore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dovremo</a:t>
            </a:r>
            <a:r>
              <a:rPr lang="en-US" sz="2400" dirty="0" smtClean="0"/>
              <a:t> </a:t>
            </a:r>
            <a:r>
              <a:rPr lang="en-US" sz="2400" dirty="0" err="1" smtClean="0"/>
              <a:t>dedicare</a:t>
            </a:r>
            <a:r>
              <a:rPr lang="en-US" sz="2400" dirty="0" smtClean="0"/>
              <a:t> a due software molto </a:t>
            </a:r>
            <a:r>
              <a:rPr lang="en-US" sz="2400" dirty="0" err="1" smtClean="0"/>
              <a:t>diversi</a:t>
            </a:r>
            <a:r>
              <a:rPr lang="en-US" sz="2400" dirty="0" smtClean="0"/>
              <a:t> </a:t>
            </a:r>
            <a:r>
              <a:rPr lang="en-US" sz="2400" dirty="0" err="1" smtClean="0"/>
              <a:t>tra</a:t>
            </a:r>
            <a:r>
              <a:rPr lang="en-US" sz="2400" dirty="0" smtClean="0"/>
              <a:t> di </a:t>
            </a:r>
            <a:r>
              <a:rPr lang="en-US" sz="2400" dirty="0" err="1" smtClean="0"/>
              <a:t>loro</a:t>
            </a:r>
            <a:r>
              <a:rPr lang="en-US" sz="2400" dirty="0" smtClean="0"/>
              <a:t>.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tempo non </a:t>
            </a:r>
            <a:r>
              <a:rPr lang="en-US" sz="2400" dirty="0" err="1" smtClean="0"/>
              <a:t>sarà</a:t>
            </a:r>
            <a:r>
              <a:rPr lang="en-US" sz="2400" dirty="0" smtClean="0"/>
              <a:t> </a:t>
            </a:r>
            <a:r>
              <a:rPr lang="en-US" sz="2400" dirty="0" err="1" smtClean="0"/>
              <a:t>lontanamente</a:t>
            </a:r>
            <a:r>
              <a:rPr lang="en-US" sz="2400" dirty="0" smtClean="0"/>
              <a:t> </a:t>
            </a:r>
            <a:r>
              <a:rPr lang="en-US" sz="2400" dirty="0" err="1" smtClean="0"/>
              <a:t>necessario</a:t>
            </a:r>
            <a:r>
              <a:rPr lang="en-US" sz="2400" dirty="0" smtClean="0"/>
              <a:t> per </a:t>
            </a:r>
            <a:r>
              <a:rPr lang="en-US" sz="2400" dirty="0" err="1" smtClean="0"/>
              <a:t>padroneggiare</a:t>
            </a:r>
            <a:r>
              <a:rPr lang="en-US" sz="2400" dirty="0" smtClean="0"/>
              <a:t> </a:t>
            </a:r>
            <a:r>
              <a:rPr lang="en-US" sz="2400" dirty="0" err="1" smtClean="0"/>
              <a:t>nessuno</a:t>
            </a:r>
            <a:r>
              <a:rPr lang="en-US" sz="2400" dirty="0" smtClean="0"/>
              <a:t> </a:t>
            </a:r>
            <a:r>
              <a:rPr lang="en-US" sz="2400" dirty="0" err="1" smtClean="0"/>
              <a:t>dei</a:t>
            </a:r>
            <a:r>
              <a:rPr lang="en-US" sz="2400" dirty="0" smtClean="0"/>
              <a:t> due software. Vi </a:t>
            </a:r>
            <a:r>
              <a:rPr lang="en-US" sz="2400" dirty="0" err="1" smtClean="0"/>
              <a:t>verrà</a:t>
            </a:r>
            <a:r>
              <a:rPr lang="en-US" sz="2400" dirty="0" smtClean="0"/>
              <a:t> </a:t>
            </a:r>
            <a:r>
              <a:rPr lang="en-US" sz="2400" dirty="0" err="1" smtClean="0"/>
              <a:t>fatta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introduzione</a:t>
            </a:r>
            <a:r>
              <a:rPr lang="en-US" sz="2400" dirty="0" smtClean="0"/>
              <a:t> </a:t>
            </a:r>
            <a:r>
              <a:rPr lang="en-US" sz="2400" dirty="0" err="1" smtClean="0"/>
              <a:t>generica</a:t>
            </a:r>
            <a:r>
              <a:rPr lang="en-US" sz="2400" dirty="0" smtClean="0"/>
              <a:t>, e </a:t>
            </a:r>
            <a:r>
              <a:rPr lang="en-US" sz="2400" dirty="0" err="1" smtClean="0"/>
              <a:t>starà</a:t>
            </a:r>
            <a:r>
              <a:rPr lang="en-US" sz="2400" dirty="0" smtClean="0"/>
              <a:t> a </a:t>
            </a:r>
            <a:r>
              <a:rPr lang="en-US" sz="2400" dirty="0" err="1" smtClean="0"/>
              <a:t>voi</a:t>
            </a:r>
            <a:r>
              <a:rPr lang="en-US" sz="2400" dirty="0" smtClean="0"/>
              <a:t> </a:t>
            </a:r>
            <a:r>
              <a:rPr lang="en-US" sz="2400" dirty="0" err="1" smtClean="0"/>
              <a:t>approfondire</a:t>
            </a:r>
            <a:r>
              <a:rPr lang="en-US" sz="2400" dirty="0" smtClean="0"/>
              <a:t>, se </a:t>
            </a:r>
            <a:r>
              <a:rPr lang="en-US" sz="2400" dirty="0" err="1" smtClean="0"/>
              <a:t>vorrete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Quattro ore di </a:t>
            </a:r>
            <a:r>
              <a:rPr lang="en-US" sz="2400" dirty="0" err="1" smtClean="0"/>
              <a:t>seguito</a:t>
            </a:r>
            <a:r>
              <a:rPr lang="en-US" sz="2400" dirty="0" smtClean="0"/>
              <a:t> al </a:t>
            </a:r>
            <a:r>
              <a:rPr lang="en-US" sz="2400" dirty="0" err="1" smtClean="0"/>
              <a:t>mattino</a:t>
            </a:r>
            <a:r>
              <a:rPr lang="en-US" sz="2400" dirty="0" smtClean="0"/>
              <a:t>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pesanti</a:t>
            </a:r>
            <a:r>
              <a:rPr lang="en-US" sz="2400" dirty="0" smtClean="0"/>
              <a:t> da </a:t>
            </a:r>
            <a:r>
              <a:rPr lang="en-US" sz="2400" dirty="0" err="1" smtClean="0"/>
              <a:t>seguire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Divideremo</a:t>
            </a:r>
            <a:r>
              <a:rPr lang="en-US" sz="2400" dirty="0" smtClean="0"/>
              <a:t> </a:t>
            </a: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giornata</a:t>
            </a:r>
            <a:r>
              <a:rPr lang="en-US" sz="2400" dirty="0" smtClean="0"/>
              <a:t> in due ore di </a:t>
            </a:r>
            <a:r>
              <a:rPr lang="en-US" sz="2400" dirty="0" err="1" smtClean="0"/>
              <a:t>teoria</a:t>
            </a:r>
            <a:r>
              <a:rPr lang="en-US" sz="2400" dirty="0" smtClean="0"/>
              <a:t>, e due di </a:t>
            </a:r>
            <a:r>
              <a:rPr lang="en-US" sz="2400" dirty="0" err="1" smtClean="0"/>
              <a:t>pratica</a:t>
            </a:r>
            <a:r>
              <a:rPr lang="en-US" sz="2400" dirty="0" smtClean="0"/>
              <a:t>. State </a:t>
            </a:r>
            <a:r>
              <a:rPr lang="en-US" sz="2400" dirty="0" err="1" smtClean="0"/>
              <a:t>svegli</a:t>
            </a:r>
            <a:r>
              <a:rPr lang="en-US" sz="2400" dirty="0" smtClean="0"/>
              <a:t> per la prima, </a:t>
            </a:r>
            <a:r>
              <a:rPr lang="en-US" sz="2400" dirty="0" err="1" smtClean="0"/>
              <a:t>che</a:t>
            </a:r>
            <a:r>
              <a:rPr lang="en-US" sz="2400" dirty="0" smtClean="0"/>
              <a:t> poi vi </a:t>
            </a:r>
            <a:r>
              <a:rPr lang="en-US" sz="2400" dirty="0" err="1" smtClean="0"/>
              <a:t>tocca</a:t>
            </a:r>
            <a:r>
              <a:rPr lang="en-US" sz="2400" dirty="0" smtClean="0"/>
              <a:t> la </a:t>
            </a:r>
            <a:r>
              <a:rPr lang="en-US" sz="2400" dirty="0" err="1" smtClean="0"/>
              <a:t>seconda</a:t>
            </a:r>
            <a:r>
              <a:rPr lang="en-US" sz="2400" dirty="0" smtClean="0"/>
              <a:t>!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</a:t>
            </a:r>
            <a:r>
              <a:rPr lang="en-US" sz="2400" dirty="0" err="1" smtClean="0"/>
              <a:t>teoria</a:t>
            </a:r>
            <a:r>
              <a:rPr lang="en-US" sz="2400" dirty="0" smtClean="0"/>
              <a:t> è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, e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saputa</a:t>
            </a:r>
            <a:r>
              <a:rPr lang="en-US" sz="2400" dirty="0" smtClean="0"/>
              <a:t>, ma non è </a:t>
            </a:r>
            <a:r>
              <a:rPr lang="en-US" sz="2400" dirty="0" err="1" smtClean="0"/>
              <a:t>tutto</a:t>
            </a:r>
            <a:r>
              <a:rPr lang="en-US" sz="2400" dirty="0" smtClean="0"/>
              <a:t>. per </a:t>
            </a:r>
            <a:r>
              <a:rPr lang="en-US" sz="2400" dirty="0" err="1"/>
              <a:t>evitare</a:t>
            </a:r>
            <a:r>
              <a:rPr lang="en-US" sz="2400" dirty="0"/>
              <a:t> di </a:t>
            </a:r>
            <a:r>
              <a:rPr lang="en-US" sz="2400" dirty="0" err="1"/>
              <a:t>addormentarci</a:t>
            </a:r>
            <a:r>
              <a:rPr lang="en-US" sz="2400" dirty="0"/>
              <a:t> </a:t>
            </a:r>
            <a:r>
              <a:rPr lang="en-US" sz="2400" dirty="0" err="1"/>
              <a:t>tutti</a:t>
            </a:r>
            <a:r>
              <a:rPr lang="en-US" sz="2400" dirty="0"/>
              <a:t>, </a:t>
            </a:r>
            <a:r>
              <a:rPr lang="en-US" sz="2400" dirty="0" err="1" smtClean="0"/>
              <a:t>cercheremo</a:t>
            </a:r>
            <a:r>
              <a:rPr lang="en-US" sz="2400" dirty="0" smtClean="0"/>
              <a:t> di fare </a:t>
            </a:r>
            <a:r>
              <a:rPr lang="en-US" sz="2400" dirty="0" err="1" smtClean="0"/>
              <a:t>molta</a:t>
            </a:r>
            <a:r>
              <a:rPr lang="en-US" sz="2400" dirty="0" smtClean="0"/>
              <a:t> </a:t>
            </a:r>
            <a:r>
              <a:rPr lang="en-US" sz="2400" dirty="0" err="1" smtClean="0"/>
              <a:t>pratica</a:t>
            </a:r>
            <a:r>
              <a:rPr lang="en-US" sz="2400" dirty="0" smtClean="0"/>
              <a:t> </a:t>
            </a:r>
            <a:r>
              <a:rPr lang="en-US" sz="2400" dirty="0" err="1" smtClean="0"/>
              <a:t>insieme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Risultati sperati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Comprensione del linguaggio tecnico per la realizzazione di modelli o applicazioni in 3D.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Capacità di comprendere le capacità dei software utilizzati in ambiente e aiutare parti terze nella loro eventuale scelta.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Nel </a:t>
            </a:r>
            <a:r>
              <a:rPr lang="en-US" sz="2400" err="1" smtClean="0"/>
              <a:t>migliore</a:t>
            </a:r>
            <a:r>
              <a:rPr lang="en-US" sz="2400" smtClean="0"/>
              <a:t> </a:t>
            </a:r>
            <a:r>
              <a:rPr lang="en-US" sz="2400" err="1" smtClean="0"/>
              <a:t>delle</a:t>
            </a:r>
            <a:r>
              <a:rPr lang="en-US" sz="2400" smtClean="0"/>
              <a:t> </a:t>
            </a:r>
            <a:r>
              <a:rPr lang="en-US" sz="2400" err="1" smtClean="0"/>
              <a:t>ipotesi</a:t>
            </a:r>
            <a:r>
              <a:rPr lang="en-US" sz="2400" smtClean="0"/>
              <a:t>, vi </a:t>
            </a:r>
            <a:r>
              <a:rPr lang="en-US" sz="2400" err="1" smtClean="0"/>
              <a:t>potrete</a:t>
            </a:r>
            <a:r>
              <a:rPr lang="en-US" sz="2400" smtClean="0"/>
              <a:t> </a:t>
            </a:r>
            <a:r>
              <a:rPr lang="en-US" sz="2400" err="1" smtClean="0"/>
              <a:t>appassionare</a:t>
            </a:r>
            <a:r>
              <a:rPr lang="en-US" sz="2400" smtClean="0"/>
              <a:t> al </a:t>
            </a:r>
            <a:r>
              <a:rPr lang="en-US" sz="2400" err="1" smtClean="0"/>
              <a:t>mondo</a:t>
            </a:r>
            <a:r>
              <a:rPr lang="en-US" sz="2400" smtClean="0"/>
              <a:t> </a:t>
            </a:r>
            <a:r>
              <a:rPr lang="en-US" sz="2400" err="1" smtClean="0"/>
              <a:t>meraviglioso</a:t>
            </a:r>
            <a:r>
              <a:rPr lang="en-US" sz="2400" smtClean="0"/>
              <a:t> </a:t>
            </a:r>
            <a:r>
              <a:rPr lang="en-US" sz="2400" err="1" smtClean="0"/>
              <a:t>della</a:t>
            </a:r>
            <a:r>
              <a:rPr lang="en-US" sz="2400" smtClean="0"/>
              <a:t> </a:t>
            </a:r>
            <a:r>
              <a:rPr lang="en-US" sz="2400" err="1" smtClean="0"/>
              <a:t>grafica</a:t>
            </a:r>
            <a:r>
              <a:rPr lang="en-US" sz="2400" smtClean="0"/>
              <a:t> 3D, e </a:t>
            </a:r>
            <a:r>
              <a:rPr lang="en-US" sz="2400" err="1" smtClean="0"/>
              <a:t>proseguire</a:t>
            </a:r>
            <a:r>
              <a:rPr lang="en-US" sz="2400" smtClean="0"/>
              <a:t> </a:t>
            </a:r>
            <a:r>
              <a:rPr lang="en-US" sz="2400" err="1" smtClean="0"/>
              <a:t>autonomamente</a:t>
            </a:r>
            <a:r>
              <a:rPr lang="en-US" sz="2400" smtClean="0"/>
              <a:t> </a:t>
            </a:r>
            <a:r>
              <a:rPr lang="en-US" sz="2400" err="1" smtClean="0"/>
              <a:t>il</a:t>
            </a:r>
            <a:r>
              <a:rPr lang="en-US" sz="2400" smtClean="0"/>
              <a:t> </a:t>
            </a:r>
            <a:r>
              <a:rPr lang="en-US" sz="2400" err="1" smtClean="0"/>
              <a:t>vostro</a:t>
            </a:r>
            <a:r>
              <a:rPr lang="en-US" sz="2400" smtClean="0"/>
              <a:t> </a:t>
            </a:r>
            <a:r>
              <a:rPr lang="en-US" sz="2400" err="1" smtClean="0"/>
              <a:t>percorso</a:t>
            </a:r>
            <a:r>
              <a:rPr lang="en-US" sz="2400" smtClean="0"/>
              <a:t> di </a:t>
            </a:r>
            <a:r>
              <a:rPr lang="en-US" sz="2400" err="1" smtClean="0"/>
              <a:t>apprendimento</a:t>
            </a:r>
            <a:r>
              <a:rPr lang="en-US" sz="2400" smtClean="0"/>
              <a:t>, </a:t>
            </a:r>
            <a:r>
              <a:rPr lang="en-US" sz="2400" err="1" smtClean="0"/>
              <a:t>diventando</a:t>
            </a:r>
            <a:r>
              <a:rPr lang="en-US" sz="2400" smtClean="0"/>
              <a:t> </a:t>
            </a:r>
            <a:r>
              <a:rPr lang="en-US" sz="2400" err="1" smtClean="0"/>
              <a:t>esperti</a:t>
            </a:r>
            <a:r>
              <a:rPr lang="en-US" sz="2400" smtClean="0"/>
              <a:t> del </a:t>
            </a:r>
            <a:r>
              <a:rPr lang="en-US" sz="2400" err="1" smtClean="0"/>
              <a:t>settore</a:t>
            </a:r>
            <a:r>
              <a:rPr lang="en-US" sz="2400" smtClean="0"/>
              <a:t>.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9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Overview del programma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Lezione 1) </a:t>
            </a:r>
            <a:r>
              <a:rPr lang="it-IT" dirty="0"/>
              <a:t>Introduzione </a:t>
            </a:r>
            <a:r>
              <a:rPr lang="it-IT" dirty="0" smtClean="0"/>
              <a:t>al corso, introduzione </a:t>
            </a:r>
            <a:r>
              <a:rPr lang="it-IT" dirty="0"/>
              <a:t>al 3D, possibili campi applicativi, introduzione teorica ai sistemi di riferimento per coordinate. Introduzione al concetto di </a:t>
            </a:r>
            <a:r>
              <a:rPr lang="it-IT" dirty="0" err="1"/>
              <a:t>mesh</a:t>
            </a:r>
            <a:r>
              <a:rPr lang="it-IT" dirty="0" smtClean="0"/>
              <a:t>, introduzione </a:t>
            </a:r>
            <a:r>
              <a:rPr lang="it-IT" dirty="0"/>
              <a:t>a </a:t>
            </a:r>
            <a:r>
              <a:rPr lang="it-IT" dirty="0" err="1" smtClean="0"/>
              <a:t>Blender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Lezione 2) </a:t>
            </a:r>
            <a:r>
              <a:rPr lang="it-IT" dirty="0"/>
              <a:t>Metodi di creazione di una </a:t>
            </a:r>
            <a:r>
              <a:rPr lang="it-IT" dirty="0" err="1" smtClean="0"/>
              <a:t>mesh</a:t>
            </a:r>
            <a:r>
              <a:rPr lang="it-IT" dirty="0" smtClean="0"/>
              <a:t>, trasformazioni </a:t>
            </a:r>
            <a:r>
              <a:rPr lang="it-IT" dirty="0"/>
              <a:t>di </a:t>
            </a:r>
            <a:r>
              <a:rPr lang="it-IT" dirty="0" smtClean="0"/>
              <a:t>base</a:t>
            </a:r>
            <a:r>
              <a:rPr lang="it-IT" smtClean="0"/>
              <a:t>, modificatori. </a:t>
            </a:r>
          </a:p>
          <a:p>
            <a:endParaRPr lang="it-IT" dirty="0"/>
          </a:p>
          <a:p>
            <a:r>
              <a:rPr lang="it-IT" dirty="0" smtClean="0"/>
              <a:t>Lezione 3) Introduzione </a:t>
            </a:r>
            <a:r>
              <a:rPr lang="it-IT" dirty="0"/>
              <a:t>alle luci, </a:t>
            </a:r>
            <a:r>
              <a:rPr lang="it-IT" dirty="0" err="1" smtClean="0"/>
              <a:t>texture</a:t>
            </a:r>
            <a:r>
              <a:rPr lang="it-IT" dirty="0" smtClean="0"/>
              <a:t> e </a:t>
            </a:r>
            <a:r>
              <a:rPr lang="it-IT" dirty="0"/>
              <a:t>UV </a:t>
            </a:r>
            <a:r>
              <a:rPr lang="it-IT" dirty="0" err="1"/>
              <a:t>mapping</a:t>
            </a:r>
            <a:r>
              <a:rPr lang="it-IT" dirty="0"/>
              <a:t>. </a:t>
            </a:r>
            <a:r>
              <a:rPr lang="it-IT" dirty="0" smtClean="0"/>
              <a:t>Implementazione </a:t>
            </a:r>
            <a:r>
              <a:rPr lang="it-IT" dirty="0"/>
              <a:t>dei concetti in </a:t>
            </a:r>
            <a:r>
              <a:rPr lang="it-IT" dirty="0" err="1" smtClean="0"/>
              <a:t>Blender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Lezione 4) Studio </a:t>
            </a:r>
            <a:r>
              <a:rPr lang="it-IT" dirty="0"/>
              <a:t>dei materiali e della composizione a nodi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smtClean="0"/>
              <a:t>Lezione 5) visita al laboratorio PERCRO</a:t>
            </a:r>
          </a:p>
          <a:p>
            <a:endParaRPr lang="it-IT" dirty="0"/>
          </a:p>
          <a:p>
            <a:r>
              <a:rPr lang="it-IT" dirty="0" smtClean="0"/>
              <a:t>Lezione 6) Introduzione </a:t>
            </a:r>
            <a:r>
              <a:rPr lang="it-IT" dirty="0"/>
              <a:t>al </a:t>
            </a:r>
            <a:r>
              <a:rPr lang="it-IT" dirty="0" err="1"/>
              <a:t>rendering</a:t>
            </a:r>
            <a:r>
              <a:rPr lang="it-IT" dirty="0"/>
              <a:t>. Settaggi di scena, scene </a:t>
            </a:r>
            <a:r>
              <a:rPr lang="it-IT" dirty="0" err="1"/>
              <a:t>graph</a:t>
            </a:r>
            <a:r>
              <a:rPr lang="it-IT" dirty="0"/>
              <a:t> (ed ereditarietà), telecamere, livelli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Lezione 7) </a:t>
            </a:r>
            <a:r>
              <a:rPr lang="it-IT" dirty="0"/>
              <a:t>Introduzione all'animazione. </a:t>
            </a:r>
            <a:r>
              <a:rPr lang="it-IT" dirty="0" err="1"/>
              <a:t>Rigging</a:t>
            </a:r>
            <a:r>
              <a:rPr lang="it-IT" dirty="0"/>
              <a:t>, </a:t>
            </a:r>
            <a:r>
              <a:rPr lang="it-IT" dirty="0" err="1"/>
              <a:t>skinning</a:t>
            </a:r>
            <a:r>
              <a:rPr lang="it-IT" dirty="0"/>
              <a:t>, e </a:t>
            </a:r>
            <a:r>
              <a:rPr lang="it-IT" dirty="0" err="1"/>
              <a:t>posing</a:t>
            </a:r>
            <a:r>
              <a:rPr lang="it-IT" dirty="0"/>
              <a:t>, </a:t>
            </a:r>
            <a:r>
              <a:rPr lang="it-IT" dirty="0" err="1"/>
              <a:t>Blend-shapes</a:t>
            </a:r>
            <a:r>
              <a:rPr lang="it-IT" dirty="0"/>
              <a:t> e </a:t>
            </a:r>
            <a:r>
              <a:rPr lang="it-IT" dirty="0" err="1"/>
              <a:t>keyframing</a:t>
            </a:r>
            <a:r>
              <a:rPr lang="it-IT" dirty="0"/>
              <a:t>. Accenno alla fisica. introduzione alle </a:t>
            </a:r>
            <a:r>
              <a:rPr lang="it-IT" dirty="0" err="1"/>
              <a:t>timeline</a:t>
            </a:r>
            <a:r>
              <a:rPr lang="it-IT" dirty="0"/>
              <a:t>. 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Lezione 8) </a:t>
            </a:r>
            <a:r>
              <a:rPr lang="it-IT" dirty="0"/>
              <a:t>Introduzione a </a:t>
            </a:r>
            <a:r>
              <a:rPr lang="it-IT" dirty="0" err="1"/>
              <a:t>Unity</a:t>
            </a:r>
            <a:r>
              <a:rPr lang="it-IT" dirty="0"/>
              <a:t>, concetti di base, differenze con </a:t>
            </a:r>
            <a:r>
              <a:rPr lang="it-IT" dirty="0" err="1"/>
              <a:t>Unreal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Overview del programma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Lezione 1) </a:t>
            </a:r>
            <a:r>
              <a:rPr lang="it-IT" b="1" dirty="0">
                <a:solidFill>
                  <a:srgbClr val="FF0000"/>
                </a:solidFill>
              </a:rPr>
              <a:t>Introduzione </a:t>
            </a:r>
            <a:r>
              <a:rPr lang="it-IT" b="1" dirty="0" smtClean="0">
                <a:solidFill>
                  <a:srgbClr val="FF0000"/>
                </a:solidFill>
              </a:rPr>
              <a:t>al corso, introduzione </a:t>
            </a:r>
            <a:r>
              <a:rPr lang="it-IT" b="1" dirty="0">
                <a:solidFill>
                  <a:srgbClr val="FF0000"/>
                </a:solidFill>
              </a:rPr>
              <a:t>al 3D, possibili campi applicativi, introduzione teorica ai sistemi di riferimento per coordinate. Introduzione al concetto di </a:t>
            </a:r>
            <a:r>
              <a:rPr lang="it-IT" b="1" dirty="0" err="1">
                <a:solidFill>
                  <a:srgbClr val="FF0000"/>
                </a:solidFill>
              </a:rPr>
              <a:t>mesh</a:t>
            </a:r>
            <a:r>
              <a:rPr lang="it-IT" b="1" dirty="0" smtClean="0">
                <a:solidFill>
                  <a:srgbClr val="FF0000"/>
                </a:solidFill>
              </a:rPr>
              <a:t>, introduzione </a:t>
            </a:r>
            <a:r>
              <a:rPr lang="it-IT" b="1" dirty="0">
                <a:solidFill>
                  <a:srgbClr val="FF0000"/>
                </a:solidFill>
              </a:rPr>
              <a:t>a </a:t>
            </a:r>
            <a:r>
              <a:rPr lang="it-IT" b="1" dirty="0" err="1" smtClean="0">
                <a:solidFill>
                  <a:srgbClr val="FF0000"/>
                </a:solidFill>
              </a:rPr>
              <a:t>Blender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2)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Metodi di creazione di una </a:t>
            </a:r>
            <a:r>
              <a:rPr lang="it-IT" dirty="0" err="1" smtClean="0">
                <a:solidFill>
                  <a:schemeClr val="bg1">
                    <a:lumMod val="75000"/>
                  </a:schemeClr>
                </a:solidFill>
              </a:rPr>
              <a:t>mesh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, trasformazioni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di 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base, modificatori. </a:t>
            </a: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3) Introduzione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alle luci, </a:t>
            </a:r>
            <a:r>
              <a:rPr lang="it-IT" dirty="0" err="1" smtClean="0">
                <a:solidFill>
                  <a:schemeClr val="bg1">
                    <a:lumMod val="75000"/>
                  </a:schemeClr>
                </a:solidFill>
              </a:rPr>
              <a:t>texture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 e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UV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mapping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Implementazione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dei concetti in </a:t>
            </a:r>
            <a:r>
              <a:rPr lang="it-IT" dirty="0" err="1" smtClean="0">
                <a:solidFill>
                  <a:schemeClr val="bg1">
                    <a:lumMod val="75000"/>
                  </a:schemeClr>
                </a:solidFill>
              </a:rPr>
              <a:t>Blender</a:t>
            </a:r>
            <a:endParaRPr lang="it-IT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4) Studio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dei materiali e della composizione a nodi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5) visita al laboratorio PERCRO</a:t>
            </a: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6) Introduzione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al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rendering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Settaggi di scena, scene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graph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(ed ereditarietà), telecamere, livelli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endParaRPr lang="it-IT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7)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Introduzione all'animazione.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Rigging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skinning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posing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Blend-shapes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keyframing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Accenno alla fisica. introduzione alle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timeline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</a:t>
            </a:r>
            <a:endParaRPr lang="it-IT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8)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Introduzione a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Unity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concetti di base, differenze con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Unreal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64443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17/04/2018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4500" y="2168421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cap="small" smtClean="0"/>
              <a:t>Parte 1: Introduzione al 3D</a:t>
            </a:r>
            <a:endParaRPr lang="en-US" sz="5400" b="1" cap="small"/>
          </a:p>
        </p:txBody>
      </p:sp>
    </p:spTree>
    <p:extLst>
      <p:ext uri="{BB962C8B-B14F-4D97-AF65-F5344CB8AC3E}">
        <p14:creationId xmlns:p14="http://schemas.microsoft.com/office/powerpoint/2010/main" val="4242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Ambienti 3D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3D è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sigla</a:t>
            </a:r>
            <a:r>
              <a:rPr lang="en-US" sz="2400" dirty="0" smtClean="0"/>
              <a:t>, e </a:t>
            </a:r>
            <a:r>
              <a:rPr lang="en-US" sz="2400" dirty="0" err="1" smtClean="0"/>
              <a:t>indica</a:t>
            </a:r>
            <a:r>
              <a:rPr lang="en-US" sz="2400" dirty="0" smtClean="0"/>
              <a:t> le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dimensioni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mondo</a:t>
            </a:r>
            <a:r>
              <a:rPr lang="en-US" sz="2400" dirty="0" smtClean="0"/>
              <a:t> </a:t>
            </a:r>
            <a:r>
              <a:rPr lang="en-US" sz="2400" dirty="0" err="1" smtClean="0"/>
              <a:t>virtuale</a:t>
            </a:r>
            <a:r>
              <a:rPr lang="en-US" sz="2400" dirty="0" smtClean="0"/>
              <a:t>, </a:t>
            </a:r>
            <a:r>
              <a:rPr lang="en-US" sz="2400" dirty="0" err="1" smtClean="0"/>
              <a:t>così</a:t>
            </a:r>
            <a:r>
              <a:rPr lang="en-US" sz="2400" dirty="0" smtClean="0"/>
              <a:t> come </a:t>
            </a: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mondo</a:t>
            </a:r>
            <a:r>
              <a:rPr lang="en-US" sz="2400" dirty="0" smtClean="0"/>
              <a:t> </a:t>
            </a:r>
            <a:r>
              <a:rPr lang="en-US" sz="2400" dirty="0" err="1" smtClean="0"/>
              <a:t>reale</a:t>
            </a:r>
            <a:r>
              <a:rPr lang="en-US" sz="2400" dirty="0" smtClean="0"/>
              <a:t>, </a:t>
            </a:r>
            <a:r>
              <a:rPr lang="en-US" sz="2400" dirty="0" err="1" smtClean="0"/>
              <a:t>tutto</a:t>
            </a:r>
            <a:r>
              <a:rPr lang="en-US" sz="2400" dirty="0" smtClean="0"/>
              <a:t> è </a:t>
            </a:r>
            <a:r>
              <a:rPr lang="en-US" sz="2400" dirty="0" err="1" smtClean="0"/>
              <a:t>basato</a:t>
            </a:r>
            <a:r>
              <a:rPr lang="en-US" sz="2400" dirty="0" smtClean="0"/>
              <a:t> </a:t>
            </a:r>
            <a:r>
              <a:rPr lang="en-US" sz="2400" dirty="0" err="1" smtClean="0"/>
              <a:t>sul</a:t>
            </a:r>
            <a:r>
              <a:rPr lang="en-US" sz="2400" dirty="0" smtClean="0"/>
              <a:t> </a:t>
            </a:r>
            <a:r>
              <a:rPr lang="en-US" sz="2400" dirty="0" err="1" smtClean="0"/>
              <a:t>concetto</a:t>
            </a:r>
            <a:r>
              <a:rPr lang="en-US" sz="2400" dirty="0" smtClean="0"/>
              <a:t> di SPAZIO, e </a:t>
            </a:r>
            <a:r>
              <a:rPr lang="en-US" sz="2400" dirty="0" err="1" smtClean="0"/>
              <a:t>su</a:t>
            </a:r>
            <a:r>
              <a:rPr lang="en-US" sz="2400" dirty="0" smtClean="0"/>
              <a:t> come </a:t>
            </a:r>
            <a:r>
              <a:rPr lang="en-US" sz="2400" dirty="0" err="1" smtClean="0"/>
              <a:t>misurarlo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 computer </a:t>
            </a:r>
            <a:r>
              <a:rPr lang="en-US" sz="2400" dirty="0" err="1" smtClean="0"/>
              <a:t>ragionano</a:t>
            </a:r>
            <a:r>
              <a:rPr lang="en-US" sz="2400" dirty="0" smtClean="0"/>
              <a:t> </a:t>
            </a:r>
            <a:r>
              <a:rPr lang="en-US" sz="2400" dirty="0" err="1" smtClean="0"/>
              <a:t>esattamente</a:t>
            </a:r>
            <a:r>
              <a:rPr lang="en-US" sz="2400" dirty="0" smtClean="0"/>
              <a:t> come </a:t>
            </a:r>
            <a:r>
              <a:rPr lang="en-US" sz="2400" dirty="0" err="1" smtClean="0"/>
              <a:t>noi</a:t>
            </a:r>
            <a:r>
              <a:rPr lang="en-US" sz="2400" dirty="0" smtClean="0"/>
              <a:t>,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basano</a:t>
            </a:r>
            <a:r>
              <a:rPr lang="en-US" sz="2400" dirty="0" smtClean="0"/>
              <a:t> </a:t>
            </a:r>
            <a:r>
              <a:rPr lang="en-US" sz="2400" dirty="0" err="1" smtClean="0"/>
              <a:t>sulle</a:t>
            </a:r>
            <a:r>
              <a:rPr lang="en-US" sz="2400" dirty="0" smtClean="0"/>
              <a:t> </a:t>
            </a:r>
            <a:r>
              <a:rPr lang="en-US" sz="2400" dirty="0" err="1" smtClean="0"/>
              <a:t>stesse</a:t>
            </a:r>
            <a:r>
              <a:rPr lang="en-US" sz="2400" dirty="0" smtClean="0"/>
              <a:t> </a:t>
            </a:r>
            <a:r>
              <a:rPr lang="en-US" sz="2400" dirty="0" err="1" smtClean="0"/>
              <a:t>regole</a:t>
            </a:r>
            <a:r>
              <a:rPr lang="en-US" sz="2400" dirty="0" smtClean="0"/>
              <a:t>, </a:t>
            </a:r>
            <a:r>
              <a:rPr lang="en-US" sz="2400" dirty="0" err="1" smtClean="0"/>
              <a:t>ed</a:t>
            </a:r>
            <a:r>
              <a:rPr lang="en-US" sz="2400" dirty="0" smtClean="0"/>
              <a:t> </a:t>
            </a:r>
            <a:r>
              <a:rPr lang="en-US" sz="2400" dirty="0" err="1" smtClean="0"/>
              <a:t>applicano</a:t>
            </a:r>
            <a:r>
              <a:rPr lang="en-US" sz="2400" dirty="0" smtClean="0"/>
              <a:t> </a:t>
            </a: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 smtClean="0"/>
              <a:t>stessi</a:t>
            </a:r>
            <a:r>
              <a:rPr lang="en-US" sz="2400" dirty="0" smtClean="0"/>
              <a:t> </a:t>
            </a:r>
            <a:r>
              <a:rPr lang="en-US" sz="2400" dirty="0" err="1" smtClean="0"/>
              <a:t>concetti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Tutte</a:t>
            </a:r>
            <a:r>
              <a:rPr lang="en-US" sz="2400" dirty="0" smtClean="0"/>
              <a:t> le </a:t>
            </a:r>
            <a:r>
              <a:rPr lang="en-US" sz="2400" dirty="0" err="1" smtClean="0"/>
              <a:t>misurazioni</a:t>
            </a:r>
            <a:r>
              <a:rPr lang="en-US" sz="2400" dirty="0" smtClean="0"/>
              <a:t>,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basano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delle</a:t>
            </a:r>
            <a:r>
              <a:rPr lang="en-US" sz="2400" dirty="0" smtClean="0"/>
              <a:t> CONVENZIONI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Facciamo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esempio</a:t>
            </a:r>
            <a:r>
              <a:rPr lang="en-US" sz="2400" dirty="0" smtClean="0"/>
              <a:t>: </a:t>
            </a:r>
            <a:r>
              <a:rPr lang="en-US" sz="2400" dirty="0" err="1" smtClean="0"/>
              <a:t>misuriamo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scatola</a:t>
            </a:r>
            <a:r>
              <a:rPr lang="en-US" sz="2400" dirty="0" smtClean="0"/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44" y="3750714"/>
            <a:ext cx="2476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Come si compone il mondo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Lo spazio che ci circonda può essere misurato utilizzando tre valori: LUNGHEZZA, LARGHEZZA, ALTEZZA.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A questi si devono aggiungere sempre una UNITA' DI MISURA ed un PUNTO DI RIFERIMENTO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Immaginate di dover spedire un pacco. Vi verranno richieste le sue dimensioni, descritte da una unità di misura standard (ed il peso, che nel nostro caso è trascurabile)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mtClean="0"/>
              <a:t>Togliamo uno qualsiasi di questi valori, e non sarà più </a:t>
            </a:r>
            <a:br>
              <a:rPr lang="en-US" sz="2400" smtClean="0"/>
            </a:br>
            <a:r>
              <a:rPr lang="en-US" sz="2400" smtClean="0"/>
              <a:t>possibile calcolare univocamente il risultato.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Il mondo virtuale </a:t>
            </a:r>
            <a:r>
              <a:rPr lang="en-US" sz="2400" smtClean="0"/>
              <a:t>ha bisogno delle </a:t>
            </a:r>
            <a:r>
              <a:rPr lang="en-US" sz="2400"/>
              <a:t>stesse </a:t>
            </a:r>
            <a:r>
              <a:rPr lang="en-US" sz="2400" smtClean="0"/>
              <a:t>condizioni. Tutti </a:t>
            </a:r>
            <a:r>
              <a:rPr lang="en-US" sz="2400"/>
              <a:t>gli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elementi del </a:t>
            </a:r>
            <a:r>
              <a:rPr lang="en-US" sz="2400"/>
              <a:t>mondo </a:t>
            </a:r>
            <a:r>
              <a:rPr lang="en-US" sz="2400" smtClean="0"/>
              <a:t>reale </a:t>
            </a:r>
            <a:r>
              <a:rPr lang="en-US" sz="2400"/>
              <a:t>hanno un </a:t>
            </a:r>
            <a:r>
              <a:rPr lang="en-US" sz="2400" smtClean="0"/>
              <a:t>corrispettivo virtuale</a:t>
            </a:r>
            <a:r>
              <a:rPr lang="en-US" sz="240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98" y="4212907"/>
            <a:ext cx="3028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Le tre dimensioni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4366153"/>
            <a:ext cx="3028950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58" y="4366153"/>
            <a:ext cx="3028950" cy="17240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756983" y="4804216"/>
            <a:ext cx="2352502" cy="847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568" y="1319165"/>
            <a:ext cx="98665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Nel mondo reale, si usano tre dimensioni per indicare un punto nello spazio.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Le applicazioni 3D utilizzano lo stesso sistema, ma usando nomi diversi.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Ogni dimensione viene indicate da una lettera, e solitamente da un colore.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Programmi diversi hanno convenzioni diverse, attenzione!</a:t>
            </a:r>
          </a:p>
          <a:p>
            <a:pPr marL="0" lvl="1"/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31217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L'unità di misura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9811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Per poter effettuare una qualsiasi misurazione, è necessario (ma va?) </a:t>
            </a:r>
            <a:br>
              <a:rPr lang="en-US" sz="2400" smtClean="0"/>
            </a:br>
            <a:r>
              <a:rPr lang="en-US" sz="2400" smtClean="0"/>
              <a:t>avere una unità di misura di base.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Per misurare un liquid esistono il litro, il gallone inglese (4.5L) ed il gallone americano (3.7L). Per ogni misurazione dobbiamo sempre specificare quale unità di misura è stata utilizzata. (Chiedetelo alla NASA)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Le unità di misura sono una convenzione, e non esistono in natura. Nei sistemi informatici spesso si usano UNITA', misure standard che non hanno un valore ma si definiscono su una base arbitraria.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"Di quanto ci siamo mossi? Di uno" - "Uno cosa?" - "Uno"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Molti software vi faranno scegliere una unità di misura reale. Ma anche in quell caso, si tratterà di una convenzione!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L'origine e gli assi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Nell'esempio del pacco, abbiamo dato per scontato che le misurazioni partissero sempre da un punto preciso. </a:t>
            </a: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In ogni misurazione, è fondamentale avere un punto di riferimento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mtClean="0"/>
              <a:t>Partendo dal punto di riferimento, in un sistema con lunghezza, larghezza ed altezza, è possibile conoscere la posizione di ogni elemento nello spazio.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Le rette che passano dall'origine, e che sono rappresentate</a:t>
            </a:r>
            <a:br>
              <a:rPr lang="en-US" sz="2400" smtClean="0"/>
            </a:br>
            <a:r>
              <a:rPr lang="en-US" sz="2400" smtClean="0"/>
              <a:t>da X, Y, e Z, vengono chiamate in gergo ASSI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Ogni asse ha due direzioni, opposte e contrarie, una </a:t>
            </a:r>
            <a:br>
              <a:rPr lang="en-US" sz="2400" smtClean="0"/>
            </a:br>
            <a:r>
              <a:rPr lang="en-US" sz="2400" smtClean="0"/>
              <a:t>positive ed una negativa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44" y="4032049"/>
            <a:ext cx="3585842" cy="20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Come seguire le mie lezioni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Non </a:t>
            </a:r>
            <a:r>
              <a:rPr lang="en-US" sz="2400" dirty="0" err="1" smtClean="0"/>
              <a:t>sono</a:t>
            </a:r>
            <a:r>
              <a:rPr lang="en-US" sz="2400" dirty="0" smtClean="0"/>
              <a:t> un </a:t>
            </a:r>
            <a:r>
              <a:rPr lang="en-US" sz="2400" dirty="0" err="1" smtClean="0"/>
              <a:t>professore</a:t>
            </a:r>
            <a:r>
              <a:rPr lang="en-US" sz="2400" dirty="0" smtClean="0"/>
              <a:t>, non ci </a:t>
            </a:r>
            <a:r>
              <a:rPr lang="en-US" sz="2400" dirty="0" err="1" smtClean="0"/>
              <a:t>saranno</a:t>
            </a:r>
            <a:r>
              <a:rPr lang="en-US" sz="2400" dirty="0" smtClean="0"/>
              <a:t> </a:t>
            </a:r>
            <a:r>
              <a:rPr lang="en-US" sz="2400" dirty="0" err="1" smtClean="0"/>
              <a:t>verifiche</a:t>
            </a:r>
            <a:r>
              <a:rPr lang="en-US" sz="2400" dirty="0" smtClean="0"/>
              <a:t> o </a:t>
            </a:r>
            <a:r>
              <a:rPr lang="en-US" sz="2400" dirty="0" err="1" smtClean="0"/>
              <a:t>valutazioni</a:t>
            </a:r>
            <a:r>
              <a:rPr lang="en-US" sz="2400" dirty="0" smtClean="0"/>
              <a:t> </a:t>
            </a:r>
            <a:r>
              <a:rPr lang="en-US" sz="2400" dirty="0" err="1" smtClean="0"/>
              <a:t>finali</a:t>
            </a:r>
            <a:r>
              <a:rPr lang="en-US" sz="2400" dirty="0" smtClean="0"/>
              <a:t>. </a:t>
            </a:r>
            <a:r>
              <a:rPr lang="en-US" sz="2400" dirty="0" err="1" smtClean="0"/>
              <a:t>Quindi</a:t>
            </a:r>
            <a:r>
              <a:rPr lang="en-US" sz="2400" dirty="0" smtClean="0"/>
              <a:t>, </a:t>
            </a:r>
            <a:r>
              <a:rPr lang="en-US" sz="2400" dirty="0" err="1" smtClean="0"/>
              <a:t>sentitevi</a:t>
            </a:r>
            <a:r>
              <a:rPr lang="en-US" sz="2400" dirty="0" smtClean="0"/>
              <a:t> </a:t>
            </a:r>
            <a:r>
              <a:rPr lang="en-US" sz="2400" dirty="0" err="1" smtClean="0"/>
              <a:t>liberi</a:t>
            </a:r>
            <a:r>
              <a:rPr lang="en-US" sz="2400" dirty="0" smtClean="0"/>
              <a:t> di: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Interagire con me e fare qualsiasi domanda (inerente al corso)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“</a:t>
            </a:r>
            <a:r>
              <a:rPr lang="it-IT" sz="2400" dirty="0" smtClean="0"/>
              <a:t>Link Utili</a:t>
            </a:r>
            <a:r>
              <a:rPr lang="en-US" sz="2400" dirty="0" smtClean="0"/>
              <a:t>”</a:t>
            </a:r>
            <a:r>
              <a:rPr lang="it-IT" sz="2400" i="1" dirty="0" smtClean="0"/>
              <a:t> </a:t>
            </a:r>
            <a:r>
              <a:rPr lang="it-IT" sz="2400" dirty="0" smtClean="0"/>
              <a:t>saranno resi disponibili alla fine delle </a:t>
            </a:r>
            <a:r>
              <a:rPr lang="it-IT" sz="2400" dirty="0" err="1" smtClean="0"/>
              <a:t>slides</a:t>
            </a:r>
            <a:r>
              <a:rPr lang="it-IT" sz="2400" dirty="0" smtClean="0"/>
              <a:t>, in caso voleste approfondire gli argomenti.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Queste</a:t>
            </a:r>
            <a:r>
              <a:rPr lang="en-US" sz="2400" dirty="0" smtClean="0"/>
              <a:t> slides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già</a:t>
            </a:r>
            <a:r>
              <a:rPr lang="en-US" sz="2400" dirty="0" smtClean="0"/>
              <a:t> </a:t>
            </a:r>
            <a:r>
              <a:rPr lang="en-US" sz="2400" dirty="0" err="1" smtClean="0"/>
              <a:t>disponibili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/>
              <a:t> </a:t>
            </a:r>
            <a:r>
              <a:rPr lang="en-US" sz="2400" dirty="0" smtClean="0"/>
              <a:t>riccardogaldieri.com/teaching, se </a:t>
            </a:r>
            <a:r>
              <a:rPr lang="en-US" sz="2400" dirty="0" err="1" smtClean="0"/>
              <a:t>volete</a:t>
            </a:r>
            <a:r>
              <a:rPr lang="en-US" sz="2400" dirty="0" smtClean="0"/>
              <a:t> </a:t>
            </a:r>
            <a:r>
              <a:rPr lang="en-US" sz="2400" dirty="0" err="1" smtClean="0"/>
              <a:t>usarle</a:t>
            </a:r>
            <a:r>
              <a:rPr lang="en-US" sz="2400" dirty="0" smtClean="0"/>
              <a:t> per </a:t>
            </a:r>
            <a:r>
              <a:rPr lang="en-US" sz="2400" dirty="0" err="1" smtClean="0"/>
              <a:t>prendere</a:t>
            </a:r>
            <a:r>
              <a:rPr lang="en-US" sz="2400" dirty="0" smtClean="0"/>
              <a:t> </a:t>
            </a:r>
            <a:r>
              <a:rPr lang="en-US" sz="2400" dirty="0" err="1" smtClean="0"/>
              <a:t>appunti</a:t>
            </a:r>
            <a:r>
              <a:rPr lang="en-US" sz="2400" dirty="0" smtClean="0"/>
              <a:t> </a:t>
            </a:r>
            <a:r>
              <a:rPr lang="en-US" sz="2400" dirty="0" err="1" smtClean="0"/>
              <a:t>direttamente</a:t>
            </a:r>
            <a:r>
              <a:rPr lang="en-US" sz="2400" dirty="0" smtClean="0"/>
              <a:t> qui.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 </a:t>
            </a:r>
            <a:r>
              <a:rPr lang="en-US" sz="2400" dirty="0" err="1" smtClean="0"/>
              <a:t>qualsiasi</a:t>
            </a:r>
            <a:r>
              <a:rPr lang="en-US" sz="2400" dirty="0" smtClean="0"/>
              <a:t> </a:t>
            </a:r>
            <a:r>
              <a:rPr lang="en-US" sz="2400" dirty="0" err="1" smtClean="0"/>
              <a:t>domanda</a:t>
            </a:r>
            <a:r>
              <a:rPr lang="en-US" sz="2400" dirty="0" smtClean="0"/>
              <a:t>, </a:t>
            </a:r>
            <a:r>
              <a:rPr lang="en-US" sz="2400" dirty="0" err="1" smtClean="0"/>
              <a:t>potete</a:t>
            </a:r>
            <a:r>
              <a:rPr lang="en-US" sz="2400" dirty="0" smtClean="0"/>
              <a:t> </a:t>
            </a:r>
            <a:r>
              <a:rPr lang="en-US" sz="2400" dirty="0" err="1" smtClean="0"/>
              <a:t>contattarmi</a:t>
            </a:r>
            <a:r>
              <a:rPr lang="en-US" sz="2400" dirty="0" smtClean="0"/>
              <a:t> </a:t>
            </a:r>
            <a:r>
              <a:rPr lang="en-US" sz="2400" dirty="0" err="1" smtClean="0"/>
              <a:t>all’indirizzo</a:t>
            </a:r>
            <a:r>
              <a:rPr lang="en-US" sz="2400" dirty="0" smtClean="0"/>
              <a:t> riccardo.galdieri@santannapisa.it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Cosa abbiamo finora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Sappiamo che data una origine, una unità di misura, e la direzione degli assi, è possibile identificare ogni punto nello spazio. q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Ora ci serve solo un modo per rappresentare questi punti.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9" y="2246191"/>
            <a:ext cx="3807229" cy="32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Punti nello spazio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Ora che abbiamo il nostro Sistema di riferimento, dobbiamo aggiungere i punti nel nostro spazio.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Ogni punto viene rappresentato da un insieme di tre coordinate, ognuna indicante la distanza da una rispettiva asse.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mtClean="0"/>
              <a:t>Le assi solitamente sono, in ordine, X-Y-Z, ma è una convenzione e non tutti i software la rispettano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Le coordinate solitamente si trovano tra parentesi tonde.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mtClean="0"/>
              <a:t>Avendo un punto che noi chiamiamo P, lontano 2 dalla nostra asse X, lontano 2 dalla nostra asse Y, e lontano 3 dalla nostra asse Z, denoteremmo il tutto come </a:t>
            </a:r>
            <a:r>
              <a:rPr lang="en-US" sz="2400" b="1" i="1" smtClean="0"/>
              <a:t>P(2,2,3)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Punti nello spazio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25" y="1510898"/>
            <a:ext cx="5217193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64443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17/04/2018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4500" y="2168421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cap="small" dirty="0" smtClean="0"/>
              <a:t>Parte 2: </a:t>
            </a:r>
            <a:r>
              <a:rPr lang="en-GB" sz="5400" b="1" cap="small" dirty="0" err="1" smtClean="0"/>
              <a:t>Modelli</a:t>
            </a:r>
            <a:r>
              <a:rPr lang="en-GB" sz="5400" b="1" cap="small" dirty="0" smtClean="0"/>
              <a:t> 3D</a:t>
            </a:r>
            <a:endParaRPr lang="en-US" sz="5400" b="1" cap="small" dirty="0"/>
          </a:p>
        </p:txBody>
      </p:sp>
    </p:spTree>
    <p:extLst>
      <p:ext uri="{BB962C8B-B14F-4D97-AF65-F5344CB8AC3E}">
        <p14:creationId xmlns:p14="http://schemas.microsoft.com/office/powerpoint/2010/main" val="1831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Modelli 3D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 </a:t>
            </a:r>
            <a:r>
              <a:rPr lang="en-US" sz="2400" dirty="0" err="1" smtClean="0"/>
              <a:t>modello</a:t>
            </a:r>
            <a:r>
              <a:rPr lang="en-US" sz="2400" dirty="0" smtClean="0"/>
              <a:t> 3D è la </a:t>
            </a:r>
            <a:r>
              <a:rPr lang="en-US" sz="2400" dirty="0" err="1" smtClean="0"/>
              <a:t>rappresentazione</a:t>
            </a:r>
            <a:r>
              <a:rPr lang="en-US" sz="2400" dirty="0" smtClean="0"/>
              <a:t> </a:t>
            </a:r>
            <a:r>
              <a:rPr lang="en-US" sz="2400" dirty="0" err="1" smtClean="0"/>
              <a:t>matematica</a:t>
            </a:r>
            <a:r>
              <a:rPr lang="en-US" sz="2400" dirty="0" smtClean="0"/>
              <a:t> di un </a:t>
            </a:r>
            <a:r>
              <a:rPr lang="en-US" sz="2400" dirty="0" err="1" smtClean="0"/>
              <a:t>oggetto</a:t>
            </a:r>
            <a:r>
              <a:rPr lang="en-US" sz="2400" dirty="0" smtClean="0"/>
              <a:t> in 3 </a:t>
            </a:r>
            <a:r>
              <a:rPr lang="en-US" sz="2400" dirty="0" err="1" smtClean="0"/>
              <a:t>dimensioni</a:t>
            </a: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b="1" i="1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Attraverso</a:t>
            </a:r>
            <a:r>
              <a:rPr lang="en-US" sz="2400" dirty="0" smtClean="0"/>
              <a:t> un </a:t>
            </a:r>
            <a:r>
              <a:rPr lang="en-US" sz="2400" dirty="0" err="1" smtClean="0"/>
              <a:t>processo</a:t>
            </a:r>
            <a:r>
              <a:rPr lang="en-US" sz="2400" dirty="0" smtClean="0"/>
              <a:t> </a:t>
            </a:r>
            <a:r>
              <a:rPr lang="en-US" sz="2400" dirty="0" err="1" smtClean="0"/>
              <a:t>chiamato</a:t>
            </a:r>
            <a:r>
              <a:rPr lang="en-US" sz="2400" dirty="0" smtClean="0"/>
              <a:t> RENDERING, le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 </a:t>
            </a:r>
            <a:r>
              <a:rPr lang="en-US" sz="2400" dirty="0" err="1" smtClean="0"/>
              <a:t>matematiche</a:t>
            </a:r>
            <a:r>
              <a:rPr lang="en-US" sz="2400" dirty="0" smtClean="0"/>
              <a:t> del </a:t>
            </a:r>
            <a:r>
              <a:rPr lang="en-US" sz="2400" dirty="0" err="1" smtClean="0"/>
              <a:t>modello</a:t>
            </a:r>
            <a:r>
              <a:rPr lang="en-US" sz="2400" dirty="0" smtClean="0"/>
              <a:t> 3D </a:t>
            </a:r>
            <a:r>
              <a:rPr lang="en-US" sz="2400" dirty="0" err="1" smtClean="0"/>
              <a:t>vengono</a:t>
            </a:r>
            <a:r>
              <a:rPr lang="en-US" sz="2400" dirty="0" smtClean="0"/>
              <a:t> </a:t>
            </a:r>
            <a:r>
              <a:rPr lang="en-US" sz="2400" dirty="0" err="1" smtClean="0"/>
              <a:t>utilizate</a:t>
            </a:r>
            <a:r>
              <a:rPr lang="en-US" sz="2400" dirty="0" smtClean="0"/>
              <a:t> per </a:t>
            </a:r>
            <a:r>
              <a:rPr lang="en-US" sz="2400" dirty="0" err="1" smtClean="0"/>
              <a:t>produrre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imagine, </a:t>
            </a:r>
            <a:r>
              <a:rPr lang="en-US" sz="2400" dirty="0" err="1" smtClean="0"/>
              <a:t>che</a:t>
            </a:r>
            <a:r>
              <a:rPr lang="en-US" sz="2400" dirty="0" smtClean="0"/>
              <a:t> è </a:t>
            </a:r>
            <a:r>
              <a:rPr lang="en-US" sz="2400" dirty="0" err="1" smtClean="0"/>
              <a:t>quella</a:t>
            </a:r>
            <a:r>
              <a:rPr lang="en-US" sz="2400" dirty="0" smtClean="0"/>
              <a:t> </a:t>
            </a:r>
            <a:r>
              <a:rPr lang="en-US" sz="2400" dirty="0" err="1" smtClean="0"/>
              <a:t>visualizzata</a:t>
            </a:r>
            <a:r>
              <a:rPr lang="en-US" sz="2400" dirty="0" smtClean="0"/>
              <a:t> </a:t>
            </a:r>
            <a:r>
              <a:rPr lang="en-US" sz="2400" dirty="0" err="1" smtClean="0"/>
              <a:t>sullo</a:t>
            </a:r>
            <a:r>
              <a:rPr lang="en-US" sz="2400" dirty="0" smtClean="0"/>
              <a:t> </a:t>
            </a:r>
            <a:r>
              <a:rPr lang="en-US" sz="2400" dirty="0" err="1" smtClean="0"/>
              <a:t>schermo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490704"/>
              </p:ext>
            </p:extLst>
          </p:nvPr>
        </p:nvGraphicFramePr>
        <p:xfrm>
          <a:off x="1549400" y="3732885"/>
          <a:ext cx="1347475" cy="253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Image" r:id="rId5" imgW="7136280" imgH="13409280" progId="Photoshop.Image.18">
                  <p:embed/>
                </p:oleObj>
              </mc:Choice>
              <mc:Fallback>
                <p:oleObj name="Image" r:id="rId5" imgW="7136280" imgH="13409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9400" y="3732885"/>
                        <a:ext cx="1347475" cy="253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ccia a destra 4"/>
          <p:cNvSpPr/>
          <p:nvPr/>
        </p:nvSpPr>
        <p:spPr>
          <a:xfrm>
            <a:off x="3962400" y="4682067"/>
            <a:ext cx="2921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RENDERING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25" y="3964060"/>
            <a:ext cx="20701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Geometria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</a:t>
            </a:r>
            <a:r>
              <a:rPr lang="en-US" sz="2400" dirty="0" err="1" smtClean="0"/>
              <a:t>componente</a:t>
            </a:r>
            <a:r>
              <a:rPr lang="en-US" sz="2400" dirty="0" smtClean="0"/>
              <a:t> </a:t>
            </a:r>
            <a:r>
              <a:rPr lang="en-US" sz="2400" dirty="0" err="1" smtClean="0"/>
              <a:t>principale</a:t>
            </a:r>
            <a:r>
              <a:rPr lang="en-US" sz="2400" dirty="0" smtClean="0"/>
              <a:t> di un </a:t>
            </a:r>
            <a:r>
              <a:rPr lang="en-US" sz="2400" dirty="0" err="1" smtClean="0"/>
              <a:t>modello</a:t>
            </a:r>
            <a:r>
              <a:rPr lang="en-US" sz="2400" dirty="0" smtClean="0"/>
              <a:t> 3D è la </a:t>
            </a:r>
            <a:r>
              <a:rPr lang="en-US" sz="2400" dirty="0" err="1" smtClean="0"/>
              <a:t>sua</a:t>
            </a:r>
            <a:r>
              <a:rPr lang="en-US" sz="2400" dirty="0" smtClean="0"/>
              <a:t> GEOMETRIA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Essa</a:t>
            </a:r>
            <a:r>
              <a:rPr lang="en-US" sz="2400" dirty="0" smtClean="0"/>
              <a:t> </a:t>
            </a:r>
            <a:r>
              <a:rPr lang="en-US" sz="2400" dirty="0" err="1" smtClean="0"/>
              <a:t>descrive</a:t>
            </a:r>
            <a:r>
              <a:rPr lang="en-US" sz="2400" dirty="0" smtClean="0"/>
              <a:t> come </a:t>
            </a:r>
            <a:r>
              <a:rPr lang="en-US" sz="2400" dirty="0" err="1" smtClean="0"/>
              <a:t>l’oggetto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dispone</a:t>
            </a:r>
            <a:r>
              <a:rPr lang="en-US" sz="2400" dirty="0" smtClean="0"/>
              <a:t> </a:t>
            </a:r>
            <a:r>
              <a:rPr lang="en-US" sz="2400" dirty="0" err="1" smtClean="0"/>
              <a:t>nello</a:t>
            </a:r>
            <a:r>
              <a:rPr lang="en-US" sz="2400" dirty="0" smtClean="0"/>
              <a:t> </a:t>
            </a:r>
            <a:r>
              <a:rPr lang="en-US" sz="2400" dirty="0" err="1" smtClean="0"/>
              <a:t>spazio</a:t>
            </a:r>
            <a:r>
              <a:rPr lang="en-US" sz="2400" dirty="0" smtClean="0"/>
              <a:t>. E’ </a:t>
            </a:r>
            <a:r>
              <a:rPr lang="en-US" sz="2400" dirty="0" err="1" smtClean="0"/>
              <a:t>composta</a:t>
            </a:r>
            <a:r>
              <a:rPr lang="en-US" sz="2400" dirty="0" smtClean="0"/>
              <a:t> da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elementi</a:t>
            </a:r>
            <a:r>
              <a:rPr lang="en-US" sz="2400" dirty="0" smtClean="0"/>
              <a:t> </a:t>
            </a:r>
            <a:r>
              <a:rPr lang="en-US" sz="2400" dirty="0" err="1" smtClean="0"/>
              <a:t>fondamentali</a:t>
            </a:r>
            <a:r>
              <a:rPr lang="en-US" sz="2400" dirty="0" smtClean="0"/>
              <a:t>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Vertici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Linee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Facce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L’insieme</a:t>
            </a:r>
            <a:r>
              <a:rPr lang="en-US" sz="2400" dirty="0" smtClean="0"/>
              <a:t> di </a:t>
            </a:r>
            <a:r>
              <a:rPr lang="en-US" sz="2400" dirty="0" err="1" smtClean="0"/>
              <a:t>questi</a:t>
            </a:r>
            <a:r>
              <a:rPr lang="en-US" sz="2400" dirty="0" smtClean="0"/>
              <a:t> </a:t>
            </a:r>
            <a:r>
              <a:rPr lang="en-US" sz="2400" dirty="0" err="1" smtClean="0"/>
              <a:t>tre</a:t>
            </a:r>
            <a:r>
              <a:rPr lang="en-US" sz="2400" dirty="0" smtClean="0"/>
              <a:t> </a:t>
            </a:r>
            <a:r>
              <a:rPr lang="en-US" sz="2400" dirty="0" err="1" smtClean="0"/>
              <a:t>elementi</a:t>
            </a:r>
            <a:r>
              <a:rPr lang="en-US" sz="2400" dirty="0" smtClean="0"/>
              <a:t> </a:t>
            </a:r>
            <a:r>
              <a:rPr lang="en-US" sz="2400" dirty="0" err="1" smtClean="0"/>
              <a:t>viene</a:t>
            </a:r>
            <a:r>
              <a:rPr lang="en-US" sz="2400" dirty="0" smtClean="0"/>
              <a:t> </a:t>
            </a:r>
            <a:r>
              <a:rPr lang="en-US" sz="2400" dirty="0" err="1" smtClean="0"/>
              <a:t>comunemente</a:t>
            </a:r>
            <a:r>
              <a:rPr lang="en-US" sz="2400" dirty="0" smtClean="0"/>
              <a:t> </a:t>
            </a:r>
            <a:r>
              <a:rPr lang="en-US" sz="2400" dirty="0" err="1" smtClean="0"/>
              <a:t>chiamato</a:t>
            </a:r>
            <a:r>
              <a:rPr lang="en-US" sz="2400" dirty="0" smtClean="0"/>
              <a:t> MESH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 </a:t>
            </a:r>
            <a:r>
              <a:rPr lang="en-US" sz="2400" dirty="0" err="1" smtClean="0"/>
              <a:t>vertici</a:t>
            </a:r>
            <a:r>
              <a:rPr lang="en-US" sz="2400" dirty="0" smtClean="0"/>
              <a:t> </a:t>
            </a:r>
            <a:r>
              <a:rPr lang="en-US" sz="2400" dirty="0" err="1" smtClean="0"/>
              <a:t>definiscono</a:t>
            </a:r>
            <a:r>
              <a:rPr lang="en-US" sz="2400" dirty="0" smtClean="0"/>
              <a:t> I </a:t>
            </a:r>
            <a:r>
              <a:rPr lang="en-US" sz="2400" dirty="0" err="1" smtClean="0"/>
              <a:t>punti</a:t>
            </a:r>
            <a:r>
              <a:rPr lang="en-US" sz="2400" dirty="0" smtClean="0"/>
              <a:t> </a:t>
            </a:r>
            <a:r>
              <a:rPr lang="en-US" sz="2400" dirty="0" err="1" smtClean="0"/>
              <a:t>nello</a:t>
            </a:r>
            <a:r>
              <a:rPr lang="en-US" sz="2400" dirty="0" smtClean="0"/>
              <a:t> </a:t>
            </a:r>
            <a:r>
              <a:rPr lang="en-US" sz="2400" dirty="0" err="1" smtClean="0"/>
              <a:t>spazio</a:t>
            </a:r>
            <a:r>
              <a:rPr lang="en-US" sz="2400" dirty="0" smtClean="0"/>
              <a:t>, le </a:t>
            </a:r>
            <a:r>
              <a:rPr lang="en-US" sz="2400" dirty="0" err="1" smtClean="0"/>
              <a:t>linee</a:t>
            </a:r>
            <a:r>
              <a:rPr lang="en-US" sz="2400" dirty="0" smtClean="0"/>
              <a:t> </a:t>
            </a:r>
            <a:r>
              <a:rPr lang="en-US" sz="2400" dirty="0" err="1" smtClean="0"/>
              <a:t>definiscono</a:t>
            </a:r>
            <a:r>
              <a:rPr lang="en-US" sz="2400" dirty="0" smtClean="0"/>
              <a:t> come </a:t>
            </a:r>
            <a:r>
              <a:rPr lang="en-US" sz="2400" dirty="0" err="1" smtClean="0"/>
              <a:t>questi</a:t>
            </a:r>
            <a:r>
              <a:rPr lang="en-US" sz="2400" dirty="0" smtClean="0"/>
              <a:t> </a:t>
            </a:r>
            <a:r>
              <a:rPr lang="en-US" sz="2400" dirty="0" err="1" smtClean="0"/>
              <a:t>vertici</a:t>
            </a:r>
            <a:r>
              <a:rPr lang="en-US" sz="2400" dirty="0" smtClean="0"/>
              <a:t>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collegano</a:t>
            </a:r>
            <a:r>
              <a:rPr lang="en-US" sz="2400" dirty="0" smtClean="0"/>
              <a:t>, e le </a:t>
            </a:r>
            <a:r>
              <a:rPr lang="en-US" sz="2400" dirty="0" err="1" smtClean="0"/>
              <a:t>facce</a:t>
            </a:r>
            <a:r>
              <a:rPr lang="en-US" sz="2400" dirty="0" smtClean="0"/>
              <a:t> </a:t>
            </a:r>
            <a:r>
              <a:rPr lang="en-US" sz="2400" dirty="0" err="1" smtClean="0"/>
              <a:t>indicano</a:t>
            </a:r>
            <a:r>
              <a:rPr lang="en-US" sz="2400" dirty="0" smtClean="0"/>
              <a:t> le </a:t>
            </a:r>
            <a:r>
              <a:rPr lang="en-US" sz="2400" dirty="0" err="1" smtClean="0"/>
              <a:t>superfici</a:t>
            </a:r>
            <a:r>
              <a:rPr lang="en-US" sz="2400" dirty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formano</a:t>
            </a:r>
            <a:r>
              <a:rPr lang="en-US" sz="2400" dirty="0" smtClean="0"/>
              <a:t> la mesh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2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Mesh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9" y="1675490"/>
            <a:ext cx="9531153" cy="42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Geometria (2)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Facciamo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esperimento</a:t>
            </a:r>
            <a:r>
              <a:rPr lang="en-US" sz="2400" dirty="0" smtClean="0"/>
              <a:t> con un </a:t>
            </a:r>
            <a:r>
              <a:rPr lang="en-US" sz="2400" dirty="0" err="1" smtClean="0"/>
              <a:t>foglio</a:t>
            </a:r>
            <a:r>
              <a:rPr lang="en-US" sz="2400" dirty="0" smtClean="0"/>
              <a:t> di </a:t>
            </a:r>
            <a:r>
              <a:rPr lang="en-US" sz="2400" dirty="0" err="1" smtClean="0"/>
              <a:t>carta</a:t>
            </a:r>
            <a:r>
              <a:rPr lang="en-US" sz="2400" dirty="0" smtClean="0"/>
              <a:t>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Prendiamo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foglio</a:t>
            </a:r>
            <a:r>
              <a:rPr lang="en-US" sz="2400" dirty="0" smtClean="0"/>
              <a:t>, e </a:t>
            </a:r>
            <a:r>
              <a:rPr lang="en-US" sz="2400" dirty="0" err="1" smtClean="0"/>
              <a:t>creiamo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</a:t>
            </a:r>
            <a:r>
              <a:rPr lang="en-US" sz="2400" dirty="0" err="1" smtClean="0"/>
              <a:t>piatta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Cosa</a:t>
            </a:r>
            <a:r>
              <a:rPr lang="en-US" sz="2400" dirty="0" smtClean="0"/>
              <a:t> </a:t>
            </a:r>
            <a:r>
              <a:rPr lang="en-US" sz="2400" dirty="0" err="1" smtClean="0"/>
              <a:t>succede</a:t>
            </a:r>
            <a:r>
              <a:rPr lang="en-US" sz="2400" dirty="0" smtClean="0"/>
              <a:t> se </a:t>
            </a:r>
            <a:r>
              <a:rPr lang="en-US" sz="2400" dirty="0" err="1" smtClean="0"/>
              <a:t>prendiamo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angolo</a:t>
            </a:r>
            <a:r>
              <a:rPr lang="en-US" sz="2400" dirty="0" smtClean="0"/>
              <a:t> del </a:t>
            </a:r>
            <a:r>
              <a:rPr lang="en-US" sz="2400" dirty="0" err="1" smtClean="0"/>
              <a:t>foglio</a:t>
            </a:r>
            <a:r>
              <a:rPr lang="en-US" sz="2400" dirty="0" smtClean="0"/>
              <a:t> e lo </a:t>
            </a:r>
            <a:r>
              <a:rPr lang="en-US" sz="2400" dirty="0" err="1" smtClean="0"/>
              <a:t>pieghiamo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Geometria (2)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Facciamo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esperimento</a:t>
            </a:r>
            <a:r>
              <a:rPr lang="en-US" sz="2400" dirty="0" smtClean="0"/>
              <a:t> con un </a:t>
            </a:r>
            <a:r>
              <a:rPr lang="en-US" sz="2400" dirty="0" err="1" smtClean="0"/>
              <a:t>foglio</a:t>
            </a:r>
            <a:r>
              <a:rPr lang="en-US" sz="2400" dirty="0" smtClean="0"/>
              <a:t> di </a:t>
            </a:r>
            <a:r>
              <a:rPr lang="en-US" sz="2400" dirty="0" err="1" smtClean="0"/>
              <a:t>carta</a:t>
            </a:r>
            <a:r>
              <a:rPr lang="en-US" sz="2400" dirty="0" smtClean="0"/>
              <a:t>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Prendiamo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foglio</a:t>
            </a:r>
            <a:r>
              <a:rPr lang="en-US" sz="2400" dirty="0" smtClean="0"/>
              <a:t>, e </a:t>
            </a:r>
            <a:r>
              <a:rPr lang="en-US" sz="2400" dirty="0" err="1" smtClean="0"/>
              <a:t>creiamo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</a:t>
            </a:r>
            <a:r>
              <a:rPr lang="en-US" sz="2400" dirty="0" err="1" smtClean="0"/>
              <a:t>piatta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Cosa</a:t>
            </a:r>
            <a:r>
              <a:rPr lang="en-US" sz="2400" dirty="0" smtClean="0"/>
              <a:t> </a:t>
            </a:r>
            <a:r>
              <a:rPr lang="en-US" sz="2400" dirty="0" err="1" smtClean="0"/>
              <a:t>succede</a:t>
            </a:r>
            <a:r>
              <a:rPr lang="en-US" sz="2400" dirty="0" smtClean="0"/>
              <a:t> se </a:t>
            </a:r>
            <a:r>
              <a:rPr lang="en-US" sz="2400" dirty="0" err="1" smtClean="0"/>
              <a:t>prendiamo</a:t>
            </a:r>
            <a:r>
              <a:rPr lang="en-US" sz="2400" dirty="0" smtClean="0"/>
              <a:t> un </a:t>
            </a:r>
            <a:r>
              <a:rPr lang="en-US" sz="2400" dirty="0" err="1" smtClean="0"/>
              <a:t>angolo</a:t>
            </a:r>
            <a:r>
              <a:rPr lang="en-US" sz="2400" dirty="0" smtClean="0"/>
              <a:t> del </a:t>
            </a:r>
            <a:r>
              <a:rPr lang="en-US" sz="2400" dirty="0" err="1" smtClean="0"/>
              <a:t>foglio</a:t>
            </a:r>
            <a:r>
              <a:rPr lang="en-US" sz="2400" dirty="0" smtClean="0"/>
              <a:t> e lo </a:t>
            </a:r>
            <a:r>
              <a:rPr lang="en-US" sz="2400" dirty="0" err="1" smtClean="0"/>
              <a:t>pieghiamo</a:t>
            </a:r>
            <a:r>
              <a:rPr lang="en-US" sz="2400" dirty="0" smtClean="0"/>
              <a:t>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Questo</a:t>
            </a:r>
            <a:r>
              <a:rPr lang="en-US" sz="2400" dirty="0" smtClean="0"/>
              <a:t> </a:t>
            </a:r>
            <a:r>
              <a:rPr lang="en-US" sz="2400" dirty="0" err="1" smtClean="0"/>
              <a:t>problema</a:t>
            </a:r>
            <a:r>
              <a:rPr lang="en-US" sz="2400" dirty="0" smtClean="0"/>
              <a:t> </a:t>
            </a:r>
            <a:r>
              <a:rPr lang="en-US" sz="2400" dirty="0" err="1" smtClean="0"/>
              <a:t>esiste</a:t>
            </a:r>
            <a:r>
              <a:rPr lang="en-US" sz="2400" dirty="0" smtClean="0"/>
              <a:t> </a:t>
            </a:r>
            <a:r>
              <a:rPr lang="en-US" sz="2400" dirty="0" err="1" smtClean="0"/>
              <a:t>anche</a:t>
            </a:r>
            <a:r>
              <a:rPr lang="en-US" sz="2400" dirty="0" smtClean="0"/>
              <a:t> </a:t>
            </a:r>
            <a:r>
              <a:rPr lang="en-US" sz="2400" dirty="0" err="1" smtClean="0"/>
              <a:t>nello</a:t>
            </a:r>
            <a:r>
              <a:rPr lang="en-US" sz="2400" dirty="0" smtClean="0"/>
              <a:t> </a:t>
            </a:r>
            <a:r>
              <a:rPr lang="en-US" sz="2400" dirty="0" err="1" smtClean="0"/>
              <a:t>spazio</a:t>
            </a:r>
            <a:r>
              <a:rPr lang="en-US" sz="2400" dirty="0" smtClean="0"/>
              <a:t> 3D. Per </a:t>
            </a:r>
            <a:r>
              <a:rPr lang="en-US" sz="2400" dirty="0" err="1" smtClean="0"/>
              <a:t>quanto</a:t>
            </a:r>
            <a:r>
              <a:rPr lang="en-US" sz="2400" dirty="0" smtClean="0"/>
              <a:t> </a:t>
            </a:r>
            <a:r>
              <a:rPr lang="en-US" sz="2400" dirty="0" err="1" smtClean="0"/>
              <a:t>lavorare</a:t>
            </a:r>
            <a:r>
              <a:rPr lang="en-US" sz="2400" dirty="0" smtClean="0"/>
              <a:t> con </a:t>
            </a:r>
            <a:r>
              <a:rPr lang="en-US" sz="2400" dirty="0" err="1" smtClean="0"/>
              <a:t>i</a:t>
            </a:r>
            <a:r>
              <a:rPr lang="en-US" sz="2400" dirty="0" smtClean="0"/>
              <a:t> “quads”, </a:t>
            </a:r>
            <a:r>
              <a:rPr lang="en-US" sz="2400" dirty="0" err="1" smtClean="0"/>
              <a:t>facce</a:t>
            </a:r>
            <a:r>
              <a:rPr lang="en-US" sz="2400" dirty="0" smtClean="0"/>
              <a:t> </a:t>
            </a:r>
            <a:r>
              <a:rPr lang="en-US" sz="2400" dirty="0" err="1" smtClean="0"/>
              <a:t>formate</a:t>
            </a:r>
            <a:r>
              <a:rPr lang="en-US" sz="2400" dirty="0" smtClean="0"/>
              <a:t> da 4 </a:t>
            </a:r>
            <a:r>
              <a:rPr lang="en-US" sz="2400" dirty="0" err="1" smtClean="0"/>
              <a:t>vertici</a:t>
            </a:r>
            <a:r>
              <a:rPr lang="en-US" sz="2400" dirty="0" smtClean="0"/>
              <a:t>, </a:t>
            </a:r>
            <a:r>
              <a:rPr lang="en-US" sz="2400" dirty="0" err="1" smtClean="0"/>
              <a:t>sia</a:t>
            </a:r>
            <a:r>
              <a:rPr lang="en-US" sz="2400" dirty="0" smtClean="0"/>
              <a:t> </a:t>
            </a:r>
            <a:r>
              <a:rPr lang="en-US" sz="2400" dirty="0" err="1" smtClean="0"/>
              <a:t>meglio</a:t>
            </a:r>
            <a:r>
              <a:rPr lang="en-US" sz="2400" dirty="0" smtClean="0"/>
              <a:t> dal </a:t>
            </a:r>
            <a:r>
              <a:rPr lang="en-US" sz="2400" dirty="0" err="1" smtClean="0"/>
              <a:t>punto</a:t>
            </a:r>
            <a:r>
              <a:rPr lang="en-US" sz="2400" dirty="0" smtClean="0"/>
              <a:t> di vista </a:t>
            </a:r>
            <a:r>
              <a:rPr lang="en-US" sz="2400" dirty="0" err="1" smtClean="0"/>
              <a:t>organizzativo</a:t>
            </a:r>
            <a:r>
              <a:rPr lang="en-US" sz="2400" dirty="0" smtClean="0"/>
              <a:t> e </a:t>
            </a:r>
            <a:r>
              <a:rPr lang="en-US" sz="2400" dirty="0" err="1" smtClean="0"/>
              <a:t>della</a:t>
            </a:r>
            <a:r>
              <a:rPr lang="en-US" sz="2400" dirty="0" smtClean="0"/>
              <a:t> </a:t>
            </a:r>
            <a:r>
              <a:rPr lang="en-US" sz="2400" dirty="0" err="1" smtClean="0"/>
              <a:t>creazione</a:t>
            </a:r>
            <a:r>
              <a:rPr lang="en-US" sz="2400" dirty="0" smtClean="0"/>
              <a:t> </a:t>
            </a:r>
            <a:r>
              <a:rPr lang="en-US" sz="2400" dirty="0" err="1" smtClean="0"/>
              <a:t>della</a:t>
            </a:r>
            <a:r>
              <a:rPr lang="en-US" sz="2400" dirty="0" smtClean="0"/>
              <a:t> mesh, I computer </a:t>
            </a:r>
            <a:r>
              <a:rPr lang="en-US" sz="2400" dirty="0" err="1" smtClean="0"/>
              <a:t>lavorano</a:t>
            </a:r>
            <a:r>
              <a:rPr lang="en-US" sz="2400" dirty="0" smtClean="0"/>
              <a:t> </a:t>
            </a:r>
            <a:r>
              <a:rPr lang="en-US" sz="2400" dirty="0" err="1" smtClean="0"/>
              <a:t>meglio</a:t>
            </a:r>
            <a:r>
              <a:rPr lang="en-US" sz="2400" dirty="0" smtClean="0"/>
              <a:t> </a:t>
            </a:r>
            <a:r>
              <a:rPr lang="en-US" sz="2400" dirty="0" err="1" smtClean="0"/>
              <a:t>coi</a:t>
            </a:r>
            <a:r>
              <a:rPr lang="en-US" sz="2400" dirty="0" smtClean="0"/>
              <a:t> </a:t>
            </a:r>
            <a:r>
              <a:rPr lang="en-US" sz="2400" dirty="0" err="1" smtClean="0"/>
              <a:t>triangoli</a:t>
            </a:r>
            <a:r>
              <a:rPr lang="en-US" sz="2400" dirty="0" smtClean="0"/>
              <a:t> (</a:t>
            </a:r>
            <a:r>
              <a:rPr lang="en-US" sz="2400" dirty="0" err="1" smtClean="0"/>
              <a:t>soprattutto</a:t>
            </a:r>
            <a:r>
              <a:rPr lang="en-US" sz="2400" dirty="0" smtClean="0"/>
              <a:t> a </a:t>
            </a:r>
            <a:r>
              <a:rPr lang="en-US" sz="2400" dirty="0" err="1" smtClean="0"/>
              <a:t>livello</a:t>
            </a:r>
            <a:r>
              <a:rPr lang="en-US" sz="2400" dirty="0" smtClean="0"/>
              <a:t> </a:t>
            </a:r>
            <a:r>
              <a:rPr lang="en-US" sz="2400" dirty="0" err="1" smtClean="0"/>
              <a:t>matematico</a:t>
            </a:r>
            <a:r>
              <a:rPr lang="en-US" sz="2400" dirty="0" smtClean="0"/>
              <a:t>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Solitamente</a:t>
            </a:r>
            <a:r>
              <a:rPr lang="en-US" sz="2400" dirty="0" smtClean="0"/>
              <a:t>, è </a:t>
            </a:r>
            <a:r>
              <a:rPr lang="en-US" sz="2400" dirty="0" err="1" smtClean="0"/>
              <a:t>prassi</a:t>
            </a:r>
            <a:r>
              <a:rPr lang="en-US" sz="2400" dirty="0" smtClean="0"/>
              <a:t> </a:t>
            </a:r>
            <a:r>
              <a:rPr lang="en-US" sz="2400" dirty="0" err="1" smtClean="0"/>
              <a:t>modellare</a:t>
            </a:r>
            <a:r>
              <a:rPr lang="en-US" sz="2400" dirty="0" smtClean="0"/>
              <a:t> I quads, e </a:t>
            </a:r>
            <a:r>
              <a:rPr lang="en-US" sz="2400" dirty="0" err="1" smtClean="0"/>
              <a:t>lasciare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I </a:t>
            </a:r>
            <a:r>
              <a:rPr lang="en-US" sz="2400" dirty="0" err="1" smtClean="0"/>
              <a:t>programmi</a:t>
            </a:r>
            <a:r>
              <a:rPr lang="en-US" sz="2400" dirty="0" smtClean="0"/>
              <a:t> </a:t>
            </a:r>
            <a:r>
              <a:rPr lang="en-US" sz="2400" dirty="0" err="1" smtClean="0"/>
              <a:t>trasformino</a:t>
            </a:r>
            <a:r>
              <a:rPr lang="en-US" sz="2400" dirty="0" smtClean="0"/>
              <a:t> I </a:t>
            </a:r>
            <a:r>
              <a:rPr lang="en-US" sz="2400" dirty="0" err="1" smtClean="0"/>
              <a:t>quadrati</a:t>
            </a:r>
            <a:r>
              <a:rPr lang="en-US" sz="2400" dirty="0" smtClean="0"/>
              <a:t> in </a:t>
            </a:r>
            <a:r>
              <a:rPr lang="en-US" sz="2400" dirty="0" err="1" smtClean="0"/>
              <a:t>triangoli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numero di vertici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Il numero di vertici in una scena, come vedremo più avanti, è strettamente collegato con la velocità di rendering.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smtClean="0"/>
              <a:t>Più vertici abbiamo in scena, più tempo ci vorrà per svolgere ogni operazione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Nel rendering real-time, il numero di vertici deve essere limitato al massimo per velocizzare le operazioni, mentre nel rendering offline i vertici diventano un elemento non rilevante in quanto il tempo a disposizione non è un fattore determinante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Esperimento: quanti numeri riusciamo a memorizzare in sequenza? E se chiedessi di fare una operazione su questi numeri, quanto ci mettereste?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Chi sono io...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Dottorando</a:t>
            </a:r>
            <a:r>
              <a:rPr lang="en-US" sz="2400" dirty="0" smtClean="0"/>
              <a:t> in </a:t>
            </a:r>
            <a:r>
              <a:rPr lang="en-US" sz="2400" dirty="0" err="1" smtClean="0"/>
              <a:t>Nuove</a:t>
            </a:r>
            <a:r>
              <a:rPr lang="en-US" sz="2400" dirty="0" smtClean="0"/>
              <a:t> </a:t>
            </a:r>
            <a:r>
              <a:rPr lang="en-US" sz="2400" dirty="0" err="1" smtClean="0"/>
              <a:t>Tecnologie</a:t>
            </a:r>
            <a:r>
              <a:rPr lang="en-US" sz="2400" dirty="0" smtClean="0"/>
              <a:t> </a:t>
            </a:r>
            <a:r>
              <a:rPr lang="en-US" sz="2400" dirty="0" err="1" smtClean="0"/>
              <a:t>Digitali</a:t>
            </a:r>
            <a:r>
              <a:rPr lang="en-US" sz="2400" dirty="0" smtClean="0"/>
              <a:t> (EDT) </a:t>
            </a:r>
            <a:r>
              <a:rPr lang="en-US" sz="2400" dirty="0" err="1" smtClean="0"/>
              <a:t>alla</a:t>
            </a:r>
            <a:r>
              <a:rPr lang="en-US" sz="2400" dirty="0" smtClean="0"/>
              <a:t> Scuola Superiore Sant’Anna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Precedenti</a:t>
            </a:r>
            <a:r>
              <a:rPr lang="en-US" sz="2400" dirty="0" smtClean="0"/>
              <a:t> </a:t>
            </a:r>
            <a:r>
              <a:rPr lang="en-US" sz="2400" dirty="0" err="1" smtClean="0"/>
              <a:t>esperienze</a:t>
            </a:r>
            <a:r>
              <a:rPr lang="en-US" sz="2400" dirty="0" smtClean="0"/>
              <a:t> di studio: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Laurea</a:t>
            </a:r>
            <a:r>
              <a:rPr lang="en-US" sz="2400" dirty="0" smtClean="0"/>
              <a:t> </a:t>
            </a:r>
            <a:r>
              <a:rPr lang="en-US" sz="2400" dirty="0" err="1" smtClean="0"/>
              <a:t>triennale</a:t>
            </a:r>
            <a:r>
              <a:rPr lang="en-US" sz="2400" dirty="0" smtClean="0"/>
              <a:t> in </a:t>
            </a:r>
            <a:r>
              <a:rPr lang="en-US" sz="2400" dirty="0" err="1" smtClean="0"/>
              <a:t>Informatica</a:t>
            </a:r>
            <a:r>
              <a:rPr lang="en-US" sz="2400" dirty="0" smtClean="0"/>
              <a:t> </a:t>
            </a:r>
            <a:r>
              <a:rPr lang="en-US" sz="2400" dirty="0" err="1" smtClean="0"/>
              <a:t>Umanistica</a:t>
            </a:r>
            <a:r>
              <a:rPr lang="en-US" sz="2400" dirty="0" smtClean="0"/>
              <a:t> </a:t>
            </a:r>
            <a:r>
              <a:rPr lang="en-US" sz="2400" dirty="0"/>
              <a:t>(tutor: </a:t>
            </a:r>
            <a:r>
              <a:rPr lang="en-US" sz="2400" dirty="0" err="1"/>
              <a:t>Felice</a:t>
            </a:r>
            <a:r>
              <a:rPr lang="en-US" sz="2400" dirty="0"/>
              <a:t> </a:t>
            </a:r>
            <a:r>
              <a:rPr lang="en-US" sz="2400" dirty="0" err="1"/>
              <a:t>Dell’Orletta</a:t>
            </a:r>
            <a:r>
              <a:rPr lang="en-US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Laurea</a:t>
            </a:r>
            <a:r>
              <a:rPr lang="en-US" sz="2400" dirty="0"/>
              <a:t> </a:t>
            </a:r>
            <a:r>
              <a:rPr lang="en-US" sz="2400" dirty="0" err="1" smtClean="0"/>
              <a:t>magistrale</a:t>
            </a:r>
            <a:r>
              <a:rPr lang="en-US" sz="2400" dirty="0" smtClean="0"/>
              <a:t> in </a:t>
            </a:r>
            <a:r>
              <a:rPr lang="en-US" sz="2400" dirty="0" err="1"/>
              <a:t>Informatica</a:t>
            </a:r>
            <a:r>
              <a:rPr lang="en-US" sz="2400" dirty="0"/>
              <a:t> </a:t>
            </a:r>
            <a:r>
              <a:rPr lang="en-US" sz="2400" dirty="0" err="1" smtClean="0"/>
              <a:t>Umanistica</a:t>
            </a:r>
            <a:r>
              <a:rPr lang="en-US" sz="2400" dirty="0" smtClean="0"/>
              <a:t> (tutor</a:t>
            </a:r>
            <a:r>
              <a:rPr lang="en-US" sz="2400" dirty="0"/>
              <a:t>: Marcello Carrozzino)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 student al King’s </a:t>
            </a:r>
            <a:r>
              <a:rPr lang="en-US" sz="2400" dirty="0"/>
              <a:t>College </a:t>
            </a:r>
            <a:r>
              <a:rPr lang="en-US" sz="2400" dirty="0" smtClean="0"/>
              <a:t>di </a:t>
            </a:r>
            <a:r>
              <a:rPr lang="en-US" sz="2400" dirty="0" err="1" smtClean="0"/>
              <a:t>Londra</a:t>
            </a:r>
            <a:r>
              <a:rPr lang="en-US" sz="2400" dirty="0" smtClean="0"/>
              <a:t> e </a:t>
            </a:r>
            <a:r>
              <a:rPr lang="en-US" sz="2400" dirty="0" err="1" smtClean="0"/>
              <a:t>alla</a:t>
            </a:r>
            <a:r>
              <a:rPr lang="en-US" sz="2400" dirty="0" smtClean="0"/>
              <a:t> National </a:t>
            </a:r>
            <a:r>
              <a:rPr lang="en-US" sz="2400" dirty="0"/>
              <a:t>Taiwan </a:t>
            </a:r>
            <a:r>
              <a:rPr lang="en-US" sz="2400" dirty="0" err="1"/>
              <a:t>Univerity</a:t>
            </a:r>
            <a:r>
              <a:rPr lang="en-US" sz="2400" dirty="0"/>
              <a:t> </a:t>
            </a:r>
            <a:r>
              <a:rPr lang="en-US" sz="2400" dirty="0" smtClean="0"/>
              <a:t>student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Interessi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: </a:t>
            </a:r>
            <a:r>
              <a:rPr lang="en-US" sz="2400" dirty="0" err="1"/>
              <a:t>Interazione</a:t>
            </a:r>
            <a:r>
              <a:rPr lang="en-US" sz="2400" dirty="0"/>
              <a:t> </a:t>
            </a:r>
            <a:r>
              <a:rPr lang="en-US" sz="2400" dirty="0" err="1"/>
              <a:t>uomo-macchina</a:t>
            </a:r>
            <a:r>
              <a:rPr lang="en-US" sz="2400" dirty="0"/>
              <a:t>, </a:t>
            </a:r>
            <a:r>
              <a:rPr lang="en-US" sz="2400" dirty="0" err="1"/>
              <a:t>metafore</a:t>
            </a:r>
            <a:r>
              <a:rPr lang="en-US" sz="2400" dirty="0"/>
              <a:t> di </a:t>
            </a:r>
            <a:r>
              <a:rPr lang="en-US" sz="2400" dirty="0" err="1"/>
              <a:t>interazione</a:t>
            </a:r>
            <a:r>
              <a:rPr lang="en-US" sz="2400" dirty="0"/>
              <a:t> in </a:t>
            </a:r>
            <a:r>
              <a:rPr lang="en-US" sz="2400" dirty="0" err="1"/>
              <a:t>ambienti</a:t>
            </a:r>
            <a:r>
              <a:rPr lang="en-US" sz="2400" dirty="0"/>
              <a:t> </a:t>
            </a:r>
            <a:r>
              <a:rPr lang="en-US" sz="2400" dirty="0" err="1"/>
              <a:t>virtuali</a:t>
            </a:r>
            <a:r>
              <a:rPr lang="en-US" sz="2400" dirty="0"/>
              <a:t> </a:t>
            </a:r>
            <a:r>
              <a:rPr lang="en-US" sz="2400" dirty="0" err="1"/>
              <a:t>immersivi</a:t>
            </a:r>
            <a:r>
              <a:rPr lang="en-US" sz="2400" dirty="0"/>
              <a:t>, </a:t>
            </a:r>
            <a:r>
              <a:rPr lang="en-US" sz="2400" dirty="0" err="1"/>
              <a:t>effetti</a:t>
            </a:r>
            <a:r>
              <a:rPr lang="en-US" sz="2400" dirty="0"/>
              <a:t> a </a:t>
            </a:r>
            <a:r>
              <a:rPr lang="en-US" sz="2400" dirty="0" err="1"/>
              <a:t>lungo</a:t>
            </a:r>
            <a:r>
              <a:rPr lang="en-US" sz="2400" dirty="0"/>
              <a:t> </a:t>
            </a:r>
            <a:r>
              <a:rPr lang="en-US" sz="2400" dirty="0" err="1"/>
              <a:t>termine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VR </a:t>
            </a:r>
            <a:r>
              <a:rPr lang="en-US" sz="2400" dirty="0" err="1"/>
              <a:t>sul</a:t>
            </a:r>
            <a:r>
              <a:rPr lang="en-US" sz="2400" dirty="0"/>
              <a:t> </a:t>
            </a:r>
            <a:r>
              <a:rPr lang="en-US" sz="2400" dirty="0" err="1"/>
              <a:t>cervello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Risoluzione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/>
              <a:t>Il numero di vertici di una mesh viene chiamato </a:t>
            </a:r>
            <a:r>
              <a:rPr lang="en-US" sz="2400" smtClean="0"/>
              <a:t>RISOLUZIONE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Maggiore è la risoluzione, più sarà complessa una mesh. Al contrario, minore è la risoluzione, più sarà semplice la mesh.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Una mesh con una bassa risoluzione viene definite LOW-POLY, una mesh con alta risoluzione viene definite HIGH-POLY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Risoluzione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329447"/>
              </p:ext>
            </p:extLst>
          </p:nvPr>
        </p:nvGraphicFramePr>
        <p:xfrm>
          <a:off x="1654629" y="1162181"/>
          <a:ext cx="7608243" cy="4186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" r:id="rId5" imgW="10895040" imgH="5993640" progId="Photoshop.Image.18">
                  <p:embed/>
                </p:oleObj>
              </mc:Choice>
              <mc:Fallback>
                <p:oleObj name="Image" r:id="rId5" imgW="10895040" imgH="59936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4629" y="1162181"/>
                        <a:ext cx="7608243" cy="4186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eft-Right Arrow 2"/>
          <p:cNvSpPr/>
          <p:nvPr/>
        </p:nvSpPr>
        <p:spPr>
          <a:xfrm>
            <a:off x="3776254" y="5620911"/>
            <a:ext cx="3364992" cy="5303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RISOLUZIONE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87910" y="5706466"/>
            <a:ext cx="163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High poly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92814" y="5701421"/>
            <a:ext cx="163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Low poly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Normale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Oltre alla geometria, ci sono altre proprietà di una Mesh che vale la pena considerare. Una di queste riguarda la direzione delle facce.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Matematicamente parlando, </a:t>
            </a:r>
            <a:r>
              <a:rPr lang="it-IT" sz="2400" smtClean="0"/>
              <a:t>una normale a </a:t>
            </a:r>
            <a:r>
              <a:rPr lang="it-IT" sz="2400"/>
              <a:t>una superficie piana è un vettore tridimensionale perpendicolare a quella </a:t>
            </a:r>
            <a:r>
              <a:rPr lang="it-IT" sz="2400" smtClean="0"/>
              <a:t>superficie (Wikipedia)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In altre parole, è la direzione in cui una determinata faccia sta guardando.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E' molto importante per calcolare come </a:t>
            </a:r>
            <a:br>
              <a:rPr lang="it-IT" sz="2400" smtClean="0"/>
            </a:br>
            <a:r>
              <a:rPr lang="it-IT" sz="2400" smtClean="0"/>
              <a:t>la luce viene riflessa!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948" y="3944181"/>
            <a:ext cx="2333896" cy="23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Mesh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29" y="1327503"/>
            <a:ext cx="6959404" cy="429199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58919" y="5842111"/>
            <a:ext cx="25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Bene</a:t>
            </a:r>
            <a:r>
              <a:rPr lang="en-GB" dirty="0" smtClean="0"/>
              <a:t>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Per dovere di cronaca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E’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sottolineare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le mesh non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l’unico</a:t>
            </a:r>
            <a:r>
              <a:rPr lang="en-US" sz="2400" dirty="0" smtClean="0"/>
              <a:t> per </a:t>
            </a:r>
            <a:r>
              <a:rPr lang="en-US" sz="2400" dirty="0" err="1" smtClean="0"/>
              <a:t>rappresentare</a:t>
            </a:r>
            <a:r>
              <a:rPr lang="en-US" sz="2400" dirty="0" smtClean="0"/>
              <a:t> un </a:t>
            </a:r>
            <a:r>
              <a:rPr lang="en-US" sz="2400" dirty="0" err="1" smtClean="0"/>
              <a:t>oggetto</a:t>
            </a:r>
            <a:r>
              <a:rPr lang="en-US" sz="2400" dirty="0" smtClean="0"/>
              <a:t> in 3 </a:t>
            </a:r>
            <a:r>
              <a:rPr lang="en-US" sz="2400" dirty="0" err="1" smtClean="0"/>
              <a:t>dimensioni</a:t>
            </a:r>
            <a:r>
              <a:rPr lang="en-US" sz="2400" dirty="0" smtClean="0"/>
              <a:t>.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infatti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approssimazione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in </a:t>
            </a:r>
            <a:r>
              <a:rPr lang="en-US" sz="2400" dirty="0" err="1" smtClean="0"/>
              <a:t>alcuni</a:t>
            </a:r>
            <a:r>
              <a:rPr lang="en-US" sz="2400" dirty="0" smtClean="0"/>
              <a:t> </a:t>
            </a:r>
            <a:r>
              <a:rPr lang="en-US" sz="2400" dirty="0" err="1" smtClean="0"/>
              <a:t>casi</a:t>
            </a:r>
            <a:r>
              <a:rPr lang="en-US" sz="2400" dirty="0" smtClean="0"/>
              <a:t> </a:t>
            </a:r>
            <a:r>
              <a:rPr lang="en-US" sz="2400" dirty="0" err="1" smtClean="0"/>
              <a:t>può</a:t>
            </a:r>
            <a:r>
              <a:rPr lang="en-US" sz="2400" dirty="0" smtClean="0"/>
              <a:t> non </a:t>
            </a:r>
            <a:r>
              <a:rPr lang="en-US" sz="2400" dirty="0" err="1" smtClean="0"/>
              <a:t>essere</a:t>
            </a:r>
            <a:r>
              <a:rPr lang="en-US" sz="2400" dirty="0" smtClean="0"/>
              <a:t> </a:t>
            </a:r>
            <a:r>
              <a:rPr lang="en-US" sz="2400" dirty="0" err="1" smtClean="0"/>
              <a:t>abbastanza</a:t>
            </a:r>
            <a:r>
              <a:rPr lang="en-US" sz="2400" dirty="0" smtClean="0"/>
              <a:t> </a:t>
            </a:r>
            <a:r>
              <a:rPr lang="en-US" sz="2400" dirty="0" err="1" smtClean="0"/>
              <a:t>dettaglaita</a:t>
            </a:r>
            <a:r>
              <a:rPr lang="en-US" sz="2400" dirty="0" smtClean="0"/>
              <a:t> per lo </a:t>
            </a:r>
            <a:r>
              <a:rPr lang="en-US" sz="2400" dirty="0" err="1" smtClean="0"/>
              <a:t>scopo</a:t>
            </a:r>
            <a:r>
              <a:rPr lang="en-US" sz="2400" dirty="0" smtClean="0"/>
              <a:t> </a:t>
            </a:r>
            <a:r>
              <a:rPr lang="en-US" sz="2400" dirty="0" err="1" smtClean="0"/>
              <a:t>della</a:t>
            </a:r>
            <a:r>
              <a:rPr lang="en-US" sz="2400" dirty="0" smtClean="0"/>
              <a:t> </a:t>
            </a:r>
            <a:r>
              <a:rPr lang="en-US" sz="2400" dirty="0" err="1" smtClean="0"/>
              <a:t>simulazione</a:t>
            </a:r>
            <a:r>
              <a:rPr lang="en-US" sz="2400" dirty="0" smtClean="0"/>
              <a:t>.</a:t>
            </a:r>
          </a:p>
          <a:p>
            <a:pPr marL="0" lvl="1"/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4" y="3205798"/>
            <a:ext cx="2565400" cy="227358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81" y="2745314"/>
            <a:ext cx="5410200" cy="28403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72" y="3205798"/>
            <a:ext cx="2379871" cy="23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DEMO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Passiamo a Blender!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... E chi siete voi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 smtClean="0"/>
              <a:t>Facciamo</a:t>
            </a:r>
            <a:r>
              <a:rPr lang="en-US" sz="2400" smtClean="0"/>
              <a:t> un piccolo sondaggio!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644434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17/04/2018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4500" y="2168421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cap="small" smtClean="0"/>
              <a:t>Parte 1: </a:t>
            </a:r>
            <a:r>
              <a:rPr lang="en-GB" sz="5400" b="1" cap="small" err="1" smtClean="0"/>
              <a:t>introduzione</a:t>
            </a:r>
            <a:r>
              <a:rPr lang="en-GB" sz="5400" b="1" cap="small" smtClean="0"/>
              <a:t> al </a:t>
            </a:r>
            <a:r>
              <a:rPr lang="en-GB" sz="5400" b="1" cap="small" err="1" smtClean="0"/>
              <a:t>corso</a:t>
            </a:r>
            <a:endParaRPr lang="en-US" sz="5400" b="1" cap="small"/>
          </a:p>
        </p:txBody>
      </p:sp>
    </p:spTree>
    <p:extLst>
      <p:ext uri="{BB962C8B-B14F-4D97-AF65-F5344CB8AC3E}">
        <p14:creationId xmlns:p14="http://schemas.microsoft.com/office/powerpoint/2010/main" val="6821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Di cosa parleremo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Principalmente, parleremo di 3D. Vedremo quali elementi accomunano tutte le applicazioni che fanno uso di tecnologie 3D, sia dal punto di vista teorico che pratico.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Impareremo la terminologia necessaria per dialogare con operatori del settore.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Parleremo </a:t>
            </a:r>
            <a:r>
              <a:rPr lang="en-US" sz="2400" err="1" smtClean="0"/>
              <a:t>della</a:t>
            </a:r>
            <a:r>
              <a:rPr lang="en-US" sz="2400" smtClean="0"/>
              <a:t> </a:t>
            </a:r>
            <a:r>
              <a:rPr lang="en-US" sz="2400" err="1" smtClean="0"/>
              <a:t>creazione</a:t>
            </a:r>
            <a:r>
              <a:rPr lang="en-US" sz="2400" smtClean="0"/>
              <a:t> di </a:t>
            </a:r>
            <a:r>
              <a:rPr lang="en-US" sz="2400" err="1" smtClean="0"/>
              <a:t>prodotti</a:t>
            </a:r>
            <a:r>
              <a:rPr lang="en-US" sz="2400" smtClean="0"/>
              <a:t> </a:t>
            </a:r>
            <a:r>
              <a:rPr lang="en-US" sz="2400" err="1" smtClean="0"/>
              <a:t>digitali</a:t>
            </a:r>
            <a:r>
              <a:rPr lang="en-US" sz="2400" smtClean="0"/>
              <a:t> </a:t>
            </a:r>
            <a:r>
              <a:rPr lang="en-US" sz="2400" err="1" smtClean="0"/>
              <a:t>legati</a:t>
            </a:r>
            <a:r>
              <a:rPr lang="en-US" sz="2400" smtClean="0"/>
              <a:t> al </a:t>
            </a:r>
            <a:r>
              <a:rPr lang="en-US" sz="2400" err="1" smtClean="0"/>
              <a:t>mondo</a:t>
            </a:r>
            <a:r>
              <a:rPr lang="en-US" sz="2400" smtClean="0"/>
              <a:t> del 3D, e di quali elementi sono necessari per la loro costruzione.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Introdurremo i concetti teorici necessari per creare questi prodotti, per poi capirne l'implementazione tecnica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In cosa si usa il 3D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Partiamo</a:t>
            </a:r>
            <a:r>
              <a:rPr lang="en-US" sz="2400" dirty="0" smtClean="0"/>
              <a:t> da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domanda</a:t>
            </a:r>
            <a:r>
              <a:rPr lang="en-US" sz="2400" dirty="0" smtClean="0"/>
              <a:t> </a:t>
            </a:r>
            <a:r>
              <a:rPr lang="en-US" sz="2400" dirty="0" err="1" smtClean="0"/>
              <a:t>semplice</a:t>
            </a:r>
            <a:r>
              <a:rPr lang="en-US" sz="2400" dirty="0" smtClean="0"/>
              <a:t> </a:t>
            </a:r>
            <a:r>
              <a:rPr lang="en-US" sz="2400" dirty="0" err="1" smtClean="0"/>
              <a:t>semplice</a:t>
            </a:r>
            <a:r>
              <a:rPr lang="en-US" sz="2400" dirty="0" smtClean="0"/>
              <a:t>: a </a:t>
            </a:r>
            <a:r>
              <a:rPr lang="en-US" sz="2400" dirty="0" err="1" smtClean="0"/>
              <a:t>cosa</a:t>
            </a:r>
            <a:r>
              <a:rPr lang="en-US" sz="2400" dirty="0" smtClean="0"/>
              <a:t> ci serve </a:t>
            </a:r>
            <a:r>
              <a:rPr lang="en-US" sz="2400" dirty="0" err="1" smtClean="0"/>
              <a:t>il</a:t>
            </a:r>
            <a:r>
              <a:rPr lang="en-US" sz="2400" dirty="0" smtClean="0"/>
              <a:t> 3D?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Risposta</a:t>
            </a:r>
            <a:r>
              <a:rPr lang="en-US" sz="2400" dirty="0" smtClean="0"/>
              <a:t> </a:t>
            </a:r>
            <a:r>
              <a:rPr lang="en-US" sz="2400" dirty="0" err="1" smtClean="0"/>
              <a:t>altrettanto</a:t>
            </a:r>
            <a:r>
              <a:rPr lang="en-US" sz="2400" dirty="0" smtClean="0"/>
              <a:t> </a:t>
            </a:r>
            <a:r>
              <a:rPr lang="en-US" sz="2400" dirty="0" err="1" smtClean="0"/>
              <a:t>semplice</a:t>
            </a:r>
            <a:r>
              <a:rPr lang="en-US" sz="2400" dirty="0" smtClean="0"/>
              <a:t>: a </a:t>
            </a:r>
            <a:r>
              <a:rPr lang="en-US" sz="2400" dirty="0" err="1" smtClean="0"/>
              <a:t>tutto</a:t>
            </a:r>
            <a:r>
              <a:rPr lang="en-US" sz="2400" dirty="0" smtClean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Alcuni</a:t>
            </a:r>
            <a:r>
              <a:rPr lang="en-US" sz="2400" dirty="0" smtClean="0"/>
              <a:t> </a:t>
            </a:r>
            <a:r>
              <a:rPr lang="en-US" sz="2400" dirty="0" err="1" smtClean="0"/>
              <a:t>campi</a:t>
            </a:r>
            <a:r>
              <a:rPr lang="en-US" sz="2400" dirty="0" smtClean="0"/>
              <a:t> </a:t>
            </a:r>
            <a:r>
              <a:rPr lang="en-US" sz="2400" dirty="0" err="1" smtClean="0"/>
              <a:t>d'applicazione</a:t>
            </a:r>
            <a:r>
              <a:rPr lang="en-US" sz="2400" dirty="0" smtClean="0"/>
              <a:t> </a:t>
            </a:r>
            <a:r>
              <a:rPr lang="en-US" sz="2400" dirty="0" err="1" smtClean="0"/>
              <a:t>possono</a:t>
            </a:r>
            <a:r>
              <a:rPr lang="en-US" sz="2400" dirty="0" smtClean="0"/>
              <a:t> </a:t>
            </a:r>
            <a:r>
              <a:rPr lang="en-US" sz="2400" dirty="0" err="1" smtClean="0"/>
              <a:t>essere</a:t>
            </a:r>
            <a:r>
              <a:rPr lang="en-US" sz="2400" dirty="0" smtClean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Medicina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Beni</a:t>
            </a:r>
            <a:r>
              <a:rPr lang="en-US" sz="2400" dirty="0" smtClean="0"/>
              <a:t> </a:t>
            </a:r>
            <a:r>
              <a:rPr lang="en-US" sz="2400" dirty="0" err="1" smtClean="0"/>
              <a:t>culturali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Videogiochi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Arte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Marketing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Scienze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Cinema e TV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 molto </a:t>
            </a:r>
            <a:r>
              <a:rPr lang="en-US" sz="2400" dirty="0" err="1" smtClean="0"/>
              <a:t>altro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In cosa si usa il 3D: Medicina</a:t>
            </a:r>
          </a:p>
          <a:p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400" y="6469282"/>
            <a:ext cx="90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22/02/2019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1" y="1708916"/>
            <a:ext cx="3502809" cy="1901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85" y="1667055"/>
            <a:ext cx="1882593" cy="1943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716" y="1673276"/>
            <a:ext cx="1924285" cy="1937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10" y="3728340"/>
            <a:ext cx="2069869" cy="2069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95" y="3733751"/>
            <a:ext cx="2607783" cy="20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2163</Words>
  <Application>Microsoft Office PowerPoint</Application>
  <PresentationFormat>Widescreen</PresentationFormat>
  <Paragraphs>380</Paragraphs>
  <Slides>45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FreeFly</dc:creator>
  <cp:lastModifiedBy>FreeFly</cp:lastModifiedBy>
  <cp:revision>102</cp:revision>
  <dcterms:created xsi:type="dcterms:W3CDTF">2018-12-29T22:06:01Z</dcterms:created>
  <dcterms:modified xsi:type="dcterms:W3CDTF">2019-02-23T08:35:37Z</dcterms:modified>
</cp:coreProperties>
</file>