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61" r:id="rId3"/>
    <p:sldId id="366" r:id="rId4"/>
    <p:sldId id="399" r:id="rId5"/>
    <p:sldId id="400" r:id="rId6"/>
    <p:sldId id="401" r:id="rId7"/>
    <p:sldId id="402" r:id="rId8"/>
    <p:sldId id="403" r:id="rId9"/>
    <p:sldId id="373" r:id="rId10"/>
    <p:sldId id="375" r:id="rId11"/>
    <p:sldId id="390" r:id="rId12"/>
    <p:sldId id="439" r:id="rId13"/>
    <p:sldId id="440" r:id="rId14"/>
    <p:sldId id="441" r:id="rId15"/>
    <p:sldId id="442" r:id="rId16"/>
    <p:sldId id="443" r:id="rId17"/>
    <p:sldId id="444" r:id="rId18"/>
    <p:sldId id="438" r:id="rId19"/>
    <p:sldId id="404" r:id="rId20"/>
    <p:sldId id="405" r:id="rId21"/>
    <p:sldId id="407" r:id="rId22"/>
    <p:sldId id="408" r:id="rId23"/>
    <p:sldId id="409" r:id="rId24"/>
    <p:sldId id="411" r:id="rId25"/>
    <p:sldId id="412" r:id="rId26"/>
    <p:sldId id="413" r:id="rId27"/>
    <p:sldId id="414" r:id="rId28"/>
    <p:sldId id="410" r:id="rId29"/>
    <p:sldId id="415" r:id="rId30"/>
    <p:sldId id="416" r:id="rId31"/>
    <p:sldId id="417" r:id="rId32"/>
    <p:sldId id="418" r:id="rId33"/>
    <p:sldId id="419" r:id="rId34"/>
    <p:sldId id="424" r:id="rId35"/>
    <p:sldId id="420" r:id="rId36"/>
    <p:sldId id="421" r:id="rId37"/>
    <p:sldId id="422" r:id="rId38"/>
    <p:sldId id="423" r:id="rId39"/>
    <p:sldId id="425" r:id="rId40"/>
    <p:sldId id="426" r:id="rId41"/>
    <p:sldId id="427" r:id="rId42"/>
    <p:sldId id="431" r:id="rId43"/>
    <p:sldId id="432" r:id="rId44"/>
    <p:sldId id="430" r:id="rId45"/>
    <p:sldId id="429" r:id="rId46"/>
    <p:sldId id="433" r:id="rId47"/>
    <p:sldId id="434" r:id="rId48"/>
    <p:sldId id="435" r:id="rId49"/>
    <p:sldId id="436" r:id="rId50"/>
    <p:sldId id="428" r:id="rId51"/>
    <p:sldId id="43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42" autoAdjust="0"/>
  </p:normalViewPr>
  <p:slideViewPr>
    <p:cSldViewPr snapToGrid="0">
      <p:cViewPr varScale="1">
        <p:scale>
          <a:sx n="104" d="100"/>
          <a:sy n="104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EBE4-5A88-4463-BDE0-4DCB633925A9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A0A8F-6554-4FB0-9D03-224426E45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3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92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2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6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7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8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01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54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8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40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2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1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14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0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8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44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3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23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9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8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992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5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29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07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3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8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2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7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69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7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605C-CCCE-422D-BCD6-5DB51A973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381000" ty="0" sx="100000" sy="100000" flip="x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4F34-79C9-4958-932B-DE602FF997C0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9109-BDE3-42AF-9459-8D517197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69282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mtClean="0">
                <a:solidFill>
                  <a:schemeClr val="accent6">
                    <a:lumMod val="50000"/>
                  </a:schemeClr>
                </a:solidFill>
              </a:rPr>
              <a:t>28/02/2019</a:t>
            </a:r>
            <a:endParaRPr lang="it-IT" sz="160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45" y="646538"/>
            <a:ext cx="2072640" cy="149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48" y="637394"/>
            <a:ext cx="1511833" cy="15057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6272" y="2932138"/>
            <a:ext cx="783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small" err="1" smtClean="0"/>
              <a:t>Creazione</a:t>
            </a:r>
            <a:r>
              <a:rPr lang="en-GB" sz="4800" b="1" cap="small" smtClean="0"/>
              <a:t> e </a:t>
            </a:r>
            <a:r>
              <a:rPr lang="en-GB" sz="4800" b="1" cap="small" err="1" smtClean="0"/>
              <a:t>gestione</a:t>
            </a:r>
            <a:r>
              <a:rPr lang="en-GB" sz="4800" b="1" cap="small" smtClean="0"/>
              <a:t> di </a:t>
            </a:r>
            <a:r>
              <a:rPr lang="en-GB" sz="4800" b="1" cap="small" err="1" smtClean="0"/>
              <a:t>ambienti</a:t>
            </a:r>
            <a:r>
              <a:rPr lang="en-GB" sz="4800" b="1" cap="small" smtClean="0"/>
              <a:t> </a:t>
            </a:r>
            <a:r>
              <a:rPr lang="en-GB" sz="4800" b="1" cap="small" err="1" smtClean="0"/>
              <a:t>virtuali</a:t>
            </a:r>
            <a:endParaRPr lang="en-US" sz="4800" b="1" cap="small"/>
          </a:p>
        </p:txBody>
      </p:sp>
      <p:sp>
        <p:nvSpPr>
          <p:cNvPr id="19" name="TextBox 18"/>
          <p:cNvSpPr txBox="1"/>
          <p:nvPr/>
        </p:nvSpPr>
        <p:spPr>
          <a:xfrm>
            <a:off x="406401" y="589767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Speaker: </a:t>
            </a:r>
            <a:r>
              <a:rPr lang="it-IT" smtClean="0"/>
              <a:t>Riccardo Galdieri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1: Le luci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19403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Viewport shading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viewport shading ci consente di modificare la modalità con cui gli oggetti in scena vengono visualizzazi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Facilità notevolmente la capacità di vedere cosa sta accadendo quando facciamo una modifica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88713"/>
              </p:ext>
            </p:extLst>
          </p:nvPr>
        </p:nvGraphicFramePr>
        <p:xfrm>
          <a:off x="312927" y="4370832"/>
          <a:ext cx="11141701" cy="1897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Image" r:id="rId5" imgW="18183960" imgH="3098160" progId="Photoshop.Image.18">
                  <p:embed/>
                </p:oleObj>
              </mc:Choice>
              <mc:Fallback>
                <p:oleObj name="Image" r:id="rId5" imgW="18183960" imgH="30981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927" y="4370832"/>
                        <a:ext cx="11141701" cy="1897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Bounding Box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Mostra l'estensione massima nello spazio dell'oggetto, su tutti e tre gli assi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015182"/>
              </p:ext>
            </p:extLst>
          </p:nvPr>
        </p:nvGraphicFramePr>
        <p:xfrm>
          <a:off x="2459736" y="2341325"/>
          <a:ext cx="7080504" cy="400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Image" r:id="rId5" imgW="8990280" imgH="5079240" progId="Photoshop.Image.18">
                  <p:embed/>
                </p:oleObj>
              </mc:Choice>
              <mc:Fallback>
                <p:oleObj name="Image" r:id="rId5" imgW="8990280" imgH="5079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9736" y="2341325"/>
                        <a:ext cx="7080504" cy="4000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6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Wireframe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Mostra lo "scheletro" della mesh dell'oggetto, senza le facce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660"/>
              </p:ext>
            </p:extLst>
          </p:nvPr>
        </p:nvGraphicFramePr>
        <p:xfrm>
          <a:off x="1892809" y="2228153"/>
          <a:ext cx="7086600" cy="400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Image" r:id="rId5" imgW="8990280" imgH="5079240" progId="Photoshop.Image.18">
                  <p:embed/>
                </p:oleObj>
              </mc:Choice>
              <mc:Fallback>
                <p:oleObj name="Image" r:id="rId5" imgW="8990280" imgH="5079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2809" y="2228153"/>
                        <a:ext cx="7086600" cy="4004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2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Solid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Mostra la mesh dell'oggetto con tanto di facce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90992"/>
              </p:ext>
            </p:extLst>
          </p:nvPr>
        </p:nvGraphicFramePr>
        <p:xfrm>
          <a:off x="2441448" y="2432304"/>
          <a:ext cx="6870952" cy="388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Image" r:id="rId5" imgW="8990280" imgH="5079240" progId="Photoshop.Image.18">
                  <p:embed/>
                </p:oleObj>
              </mc:Choice>
              <mc:Fallback>
                <p:oleObj name="Image" r:id="rId5" imgW="8990280" imgH="5079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1448" y="2432304"/>
                        <a:ext cx="6870952" cy="388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3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Textured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Mostra l'oggetto con le texture applicate alla </a:t>
            </a:r>
            <a:r>
              <a:rPr lang="en-US" sz="2400" smtClean="0"/>
              <a:t>mesh</a:t>
            </a: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79445"/>
              </p:ext>
            </p:extLst>
          </p:nvPr>
        </p:nvGraphicFramePr>
        <p:xfrm>
          <a:off x="1654629" y="2688336"/>
          <a:ext cx="8533769" cy="357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Image" r:id="rId5" imgW="7999920" imgH="3352320" progId="Photoshop.Image.18">
                  <p:embed/>
                </p:oleObj>
              </mc:Choice>
              <mc:Fallback>
                <p:oleObj name="Image" r:id="rId5" imgW="7999920" imgH="3352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4629" y="2688336"/>
                        <a:ext cx="8533769" cy="357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2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Material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Mostra l'oggetto con il materiale applicato alla </a:t>
            </a:r>
            <a:r>
              <a:rPr lang="en-US" sz="2400" smtClean="0"/>
              <a:t>mesh</a:t>
            </a: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82742"/>
              </p:ext>
            </p:extLst>
          </p:nvPr>
        </p:nvGraphicFramePr>
        <p:xfrm>
          <a:off x="1449689" y="2764473"/>
          <a:ext cx="934561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Image" r:id="rId5" imgW="9345960" imgH="3428280" progId="Photoshop.Image.18">
                  <p:embed/>
                </p:oleObj>
              </mc:Choice>
              <mc:Fallback>
                <p:oleObj name="Image" r:id="rId5" imgW="9345960" imgH="3428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9689" y="2764473"/>
                        <a:ext cx="9345612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6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Rendered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Mostra l'anteprima di rendering della scena (in maniera molto semplificata)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56135"/>
              </p:ext>
            </p:extLst>
          </p:nvPr>
        </p:nvGraphicFramePr>
        <p:xfrm>
          <a:off x="2030868" y="2651760"/>
          <a:ext cx="7127646" cy="353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Image" r:id="rId5" imgW="9168120" imgH="4545720" progId="Photoshop.Image.18">
                  <p:embed/>
                </p:oleObj>
              </mc:Choice>
              <mc:Fallback>
                <p:oleObj name="Image" r:id="rId5" imgW="9168120" imgH="45457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0868" y="2651760"/>
                        <a:ext cx="7127646" cy="353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6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Luci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Ci siamo accorti la volta scorsa, che senza le luci il nostro rendering era estremamente piatto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luci sono un elemento fondamentale nel creare realismo, il problema principale è che il tempo di rendering aumenta esponenzialmente con il numero di luci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 rendering real-time, le luci sono spesso precalcolate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Le luci che si vedono nei giochi sono finte, il calcolo in tempo reale viene lasciato alle cose imprescindibili come le ombre dei protagonist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Le telecamere vengono arricchite con effetti (per esempio il bloom) per dare maggior risalto alle luci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2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19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Luci e realtà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Come abbiamo visto, Blender può essere usato per fare rendering su video o immagini, creando prodotti in realtà aumentata (o meglio, mixed reality)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queste casi le luci sono fondamentali. Se le luci nel modello non rispecchiano quelle nella realtà, la differenza sarà palese ed il risultato inguardabile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Ricordatevi SEMPRE di individuare le fonti </a:t>
            </a:r>
            <a:br>
              <a:rPr lang="en-US" sz="2400" smtClean="0"/>
            </a:br>
            <a:r>
              <a:rPr lang="en-US" sz="2400" smtClean="0"/>
              <a:t>di luci nella realtà, e di inserirle nelle stesse </a:t>
            </a:r>
            <a:br>
              <a:rPr lang="en-US" sz="2400" smtClean="0"/>
            </a:br>
            <a:r>
              <a:rPr lang="en-US" sz="2400" smtClean="0"/>
              <a:t>posizioni nel modello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62" y="3648455"/>
            <a:ext cx="4773802" cy="26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85422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cap="small" smtClean="0"/>
              <a:t>Lezione </a:t>
            </a:r>
            <a:r>
              <a:rPr lang="en-GB" sz="6600" b="1" cap="small"/>
              <a:t>4</a:t>
            </a:r>
            <a:r>
              <a:rPr lang="en-GB" sz="6600" b="1" cap="small" smtClean="0"/>
              <a:t>: Luci e texture</a:t>
            </a:r>
            <a:endParaRPr lang="en-US" sz="6600" b="1" cap="small"/>
          </a:p>
        </p:txBody>
      </p:sp>
    </p:spTree>
    <p:extLst>
      <p:ext uri="{BB962C8B-B14F-4D97-AF65-F5344CB8AC3E}">
        <p14:creationId xmlns:p14="http://schemas.microsoft.com/office/powerpoint/2010/main" val="682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Luci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 rendering offline il tempo di rendering interessa relativamente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Si può giocare molto con le luci che abbiamo per poter ottenere un risultato gradevole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Storicamente, le luci non potevano essere semplificate algoritmicamente. Per testarle era spesso necessario fare dei rendering di prova. Il viewport non bastava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Con Cycles questo è ancora vero. Engine di nuova generazione riescono invece a gestire queste luci in real time (con delle pipeline diverse e degli algoritmi semplificati) nel viewport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Il rendering finale è comunque più definito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Luci in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luci non sono tutte uguali, e diversi software implementano diversi modelli matematici per esse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Blender implementa cinque tipi di luci: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Punto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Sole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Spot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Emisfero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Area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luci sono oggetti della scena, e hanno una trasformazione</a:t>
            </a:r>
            <a:br>
              <a:rPr lang="en-US" sz="2400" smtClean="0"/>
            </a:br>
            <a:r>
              <a:rPr lang="en-US" sz="2400" smtClean="0"/>
              <a:t>come tutto il resto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 pannello laterale, ogni luce ha un suo set di opzioni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355540"/>
              </p:ext>
            </p:extLst>
          </p:nvPr>
        </p:nvGraphicFramePr>
        <p:xfrm>
          <a:off x="8737890" y="3788601"/>
          <a:ext cx="2346924" cy="229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Image" r:id="rId5" imgW="1638000" imgH="1599840" progId="Photoshop.Image.18">
                  <p:embed/>
                </p:oleObj>
              </mc:Choice>
              <mc:Fallback>
                <p:oleObj name="Image" r:id="rId5" imgW="1638000" imgH="1599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7890" y="3788601"/>
                        <a:ext cx="2346924" cy="229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5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Luci in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Nel pannello laterale, ogni luce ha un suo set di opzioni.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maggior parte dei valori, è comune tra tutte le luci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dimensione indica quanto è ampia la</a:t>
            </a:r>
            <a:br>
              <a:rPr lang="en-US" sz="2400" smtClean="0"/>
            </a:br>
            <a:r>
              <a:rPr lang="en-US" sz="2400" smtClean="0"/>
              <a:t>superfice di emission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Max Bounces indica quante volte i raggi devono </a:t>
            </a:r>
            <a:br>
              <a:rPr lang="en-US" sz="2400" smtClean="0"/>
            </a:br>
            <a:r>
              <a:rPr lang="en-US" sz="2400" smtClean="0"/>
              <a:t>rimbalzare nella scena. Più sono, maggiori sono i </a:t>
            </a:r>
            <a:br>
              <a:rPr lang="en-US" sz="2400" smtClean="0"/>
            </a:br>
            <a:r>
              <a:rPr lang="en-US" sz="2400" smtClean="0"/>
              <a:t>dettagli, e più lungo sarà il tempo di rendering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Colore ed intensità si spiegano da sole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61665"/>
              </p:ext>
            </p:extLst>
          </p:nvPr>
        </p:nvGraphicFramePr>
        <p:xfrm>
          <a:off x="7582694" y="2706624"/>
          <a:ext cx="4200230" cy="337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7" name="Image" r:id="rId5" imgW="6057000" imgH="4863240" progId="Photoshop.Image.18">
                  <p:embed/>
                </p:oleObj>
              </mc:Choice>
              <mc:Fallback>
                <p:oleObj name="Image" r:id="rId5" imgW="6057000" imgH="48632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2694" y="2706624"/>
                        <a:ext cx="4200230" cy="337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Punto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Punto singolo di emission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Utile per concentrare la luce in un solo punto.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ombre generate sono molto nette,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Ottimo per rappresentare luci provenienti da oggetti </a:t>
            </a:r>
            <a:br>
              <a:rPr lang="en-US" sz="2400" smtClean="0"/>
            </a:br>
            <a:r>
              <a:rPr lang="en-US" sz="2400" smtClean="0"/>
              <a:t>luminescenti come lampadine o candele</a:t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12" y="3651213"/>
            <a:ext cx="2438400" cy="24384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71887"/>
              </p:ext>
            </p:extLst>
          </p:nvPr>
        </p:nvGraphicFramePr>
        <p:xfrm>
          <a:off x="1075658" y="5175695"/>
          <a:ext cx="74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Image" r:id="rId6" imgW="749160" imgH="672840" progId="Photoshop.Image.18">
                  <p:embed/>
                </p:oleObj>
              </mc:Choice>
              <mc:Fallback>
                <p:oleObj name="Image" r:id="rId6" imgW="749160" imgH="6728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658" y="5175695"/>
                        <a:ext cx="749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4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Sole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Una luce con raggi paralleli che illuminano la scena in maniera equamente distribuita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Tecnicamente, i raggi sono infinitamente lontani dalla scena, la posizione della lampada è dunque ininfluente. Conta solo la sua direzione (quindi la sua rotazione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Fondamentale nelle scene all'aperto e/o molto luminose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6" y="3627120"/>
            <a:ext cx="2438400" cy="24384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52424"/>
              </p:ext>
            </p:extLst>
          </p:nvPr>
        </p:nvGraphicFramePr>
        <p:xfrm>
          <a:off x="1075658" y="5010911"/>
          <a:ext cx="865884" cy="85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Image" r:id="rId6" imgW="1104480" imgH="1091880" progId="Photoshop.Image.18">
                  <p:embed/>
                </p:oleObj>
              </mc:Choice>
              <mc:Fallback>
                <p:oleObj name="Image" r:id="rId6" imgW="1104480" imgH="1091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658" y="5010911"/>
                        <a:ext cx="865884" cy="85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Spot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luci spot si limitano a produrre un cono di luce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Hanno alcune opzioni particolari, come la capacità di creare degli aloni come se fossero nella nebbia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Sono le uniche luci che possono generare "Buffer shadows"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Ombre con qualità lievemente inferiore, ma molto più</a:t>
            </a:r>
            <a:br>
              <a:rPr lang="en-US" sz="2400" smtClean="0"/>
            </a:br>
            <a:r>
              <a:rPr lang="en-US" sz="2400" smtClean="0"/>
              <a:t>veloci da calcolare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Posizione e rotazione contano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6" y="3597687"/>
            <a:ext cx="2438400" cy="24384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70981"/>
              </p:ext>
            </p:extLst>
          </p:nvPr>
        </p:nvGraphicFramePr>
        <p:xfrm>
          <a:off x="1075658" y="5066132"/>
          <a:ext cx="865884" cy="8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Image" r:id="rId6" imgW="1180800" imgH="1091880" progId="Photoshop.Image.18">
                  <p:embed/>
                </p:oleObj>
              </mc:Choice>
              <mc:Fallback>
                <p:oleObj name="Image" r:id="rId6" imgW="1180800" imgH="10918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658" y="5066132"/>
                        <a:ext cx="865884" cy="800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4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Emisfero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Luce uniforme sui 180 gradi.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Ottima come luce aggiunta, o per rappresentare la luce generata dal cielo (non dal sole)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Così come per il sole, la posizione è irrilevante, conta</a:t>
            </a:r>
            <a:br>
              <a:rPr lang="en-US" sz="2400" smtClean="0"/>
            </a:br>
            <a:r>
              <a:rPr lang="en-US" sz="2400" smtClean="0"/>
              <a:t>solo la rotazione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6" y="3599688"/>
            <a:ext cx="2438400" cy="24384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146537"/>
              </p:ext>
            </p:extLst>
          </p:nvPr>
        </p:nvGraphicFramePr>
        <p:xfrm>
          <a:off x="1075658" y="5083927"/>
          <a:ext cx="88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Image" r:id="rId6" imgW="888840" imgH="761760" progId="Photoshop.Image.18">
                  <p:embed/>
                </p:oleObj>
              </mc:Choice>
              <mc:Fallback>
                <p:oleObj name="Image" r:id="rId6" imgW="888840" imgH="7617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5658" y="5083927"/>
                        <a:ext cx="889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Area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Simili alle luci a punto, ma invece di avere un punto unico di emissione, hanno una superfice rettangolare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Riescono a generare delle luci molto più accurate e delle ombre più gradevoli e smussate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Aumentano notevolmente i tempi di rendering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86" y="3681984"/>
            <a:ext cx="2438400" cy="24384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46364"/>
              </p:ext>
            </p:extLst>
          </p:nvPr>
        </p:nvGraphicFramePr>
        <p:xfrm>
          <a:off x="831342" y="5319061"/>
          <a:ext cx="823287" cy="72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Image" r:id="rId6" imgW="1257120" imgH="1104480" progId="Photoshop.Image.18">
                  <p:embed/>
                </p:oleObj>
              </mc:Choice>
              <mc:Fallback>
                <p:oleObj name="Image" r:id="rId6" imgW="1257120" imgH="11044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1342" y="5319061"/>
                        <a:ext cx="823287" cy="723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Combinazioni di luci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318831"/>
            <a:ext cx="7275286" cy="50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29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Non solo luci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Non tutta la luce del mondo è generate da una lampada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E' possibile far si che alcuni oggetti emettano luce, ma per farlo è necessario assegnare loro un materiale e, opzonalmente, una texture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materiale emetterà la luce come se fosse una lampada, al costo di un maggior tempo di rendering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19328"/>
              </p:ext>
            </p:extLst>
          </p:nvPr>
        </p:nvGraphicFramePr>
        <p:xfrm>
          <a:off x="5778582" y="3996822"/>
          <a:ext cx="3732159" cy="207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Image" r:id="rId5" imgW="6095160" imgH="3390120" progId="Photoshop.Image.18">
                  <p:embed/>
                </p:oleObj>
              </mc:Choice>
              <mc:Fallback>
                <p:oleObj name="Image" r:id="rId5" imgW="6095160" imgH="33901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82" y="3996822"/>
                        <a:ext cx="3732159" cy="207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17" y="3996821"/>
            <a:ext cx="2868168" cy="207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>Chi mi spiega come funzionano?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2: Textures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22831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Aggiungere dettaglio alla scena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Abbiamo tutto per comporre la nostra scena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Abbiamo geometria, abbiamo luci, abbiamo telecamere, abbiamo le nostre basi di rendering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 nostril rendering però sono ancora piatti, manca qualcosa</a:t>
            </a:r>
          </a:p>
          <a:p>
            <a:pPr marL="0" lvl="1"/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questa lezione e nella prossima, impareremo come settare i materiali e le textures di un oggetto in scena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Con questi elementi, avremo tutto quello che ci serve per produrre un rendering offline di qualità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Texture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Il texture mapping è un metodo per aggiungere dei dettagli ad una geometria.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Esistono molti tipi di texture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Albedo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/>
              <a:t>Ambient Occlusion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Normal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Displacement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E tante altre</a:t>
            </a:r>
            <a:br>
              <a:rPr lang="en-US" sz="2400" smtClean="0"/>
            </a:br>
            <a:endParaRPr lang="en-US" sz="2400" smtClean="0"/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Un modello ha solitamente molti</a:t>
            </a:r>
            <a:br>
              <a:rPr lang="en-US" sz="2400" smtClean="0"/>
            </a:br>
            <a:r>
              <a:rPr lang="en-US" sz="2400" smtClean="0"/>
              <a:t>diversi tipi di texture applicati contemporaneamente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2275142"/>
            <a:ext cx="5708903" cy="32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Albedo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Una albedo map è quella che viene solitamente confusa come texture, ed applica un colore al modello 3D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 seconda del software d'utilizzo e del tipo di rendering, può avere dettagli sulle ombre già inclusi nella texture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13819"/>
              </p:ext>
            </p:extLst>
          </p:nvPr>
        </p:nvGraphicFramePr>
        <p:xfrm>
          <a:off x="1654629" y="3534459"/>
          <a:ext cx="8755463" cy="262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Image" r:id="rId5" imgW="10374480" imgH="3110760" progId="Photoshop.Image.18">
                  <p:embed/>
                </p:oleObj>
              </mc:Choice>
              <mc:Fallback>
                <p:oleObj name="Image" r:id="rId5" imgW="10374480" imgH="311076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4629" y="3534459"/>
                        <a:ext cx="8755463" cy="2625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0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Albedo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Alcune texture possono essere applicate più volte su un oggetto, in maniera ripetitiva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smtClean="0"/>
              <a:t>Vengono definite "Tileable", ovvero ripetibili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essere Tileable, il lato superiore deve combaciare con quello inferiore. Idem per il sinistro ed il destro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0" y="3944462"/>
            <a:ext cx="3055000" cy="22214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83611" y="5268354"/>
            <a:ext cx="1645920" cy="460362"/>
          </a:xfrm>
          <a:prstGeom prst="rightArrow">
            <a:avLst>
              <a:gd name="adj1" fmla="val 50000"/>
              <a:gd name="adj2" fmla="val 71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TILEABLE</a:t>
            </a: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498848" y="4332827"/>
            <a:ext cx="1682496" cy="4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NON TILEABLE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41" y="3944462"/>
            <a:ext cx="2225147" cy="22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Ambient Occlusion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ambient Occlusion (AO) indicano quanta luce colpisce un determinato punto della geometria rispetto all'oggetto stesso.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Immaginate che ogni punto della mesh sia colpito da luce a 360 gradi, partente da una distanza arbitraria. Per ogni raggio che colpisce un altro punto della mesh, il valore di occlusion aumenta un poco.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627489"/>
            <a:ext cx="4928616" cy="27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Ambient Occlusion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274420"/>
            <a:ext cx="8271250" cy="49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Normale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luminosità di ogni singolo pixel su schermo deriva dalla direzione (Normale) della luce che colpisce la faccia che si trova in quell pixel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In questo modo, ogni pixel che appartiene alla stessa faccia avrà la stessa luminosità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Esiste una texture che "inganna" il processo di rendering, dando ai pixel una direzione diversa rispetto a quella originale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Queste texture si chiamano normal maps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Normale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386079"/>
            <a:ext cx="82296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39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Normale - un pò di matematica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Ogni direzione può essere espressa matematicamente da un vettore, e un vettore è composta da tre valori.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luce stessa ha una direzione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Sommando questi due vettori, quello della superfice della faccia illuminata e della luce, si ha la direzione con cui la luce esce dalla faccia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996821"/>
            <a:ext cx="2944368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La trasformazione del padre viene sommata a quella del figlio. Quindi 	se un oggetto è figlio di un altro, si muoverà ogni volta che il padre 	viene mosso. Non accade viceversa</a:t>
            </a:r>
          </a:p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Normale - un pò di matematica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Ogni pixel in una texture è espresso come una sequenza RGB... Dove abbiamo già visto questi tre colori?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Normale - un pò di matematica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Le componenti RGB del pixel della texture vengono trasformate in un </a:t>
            </a:r>
            <a:br>
              <a:rPr lang="en-US" sz="2400" smtClean="0"/>
            </a:br>
            <a:r>
              <a:rPr lang="en-US" sz="2400" smtClean="0"/>
              <a:t>vettore RGB =&gt; XYZ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Usando una Normal Map noi sostituiamo il vettore N con quello indicato dal pixel, modificando dunque come la luce rimbalza sulla faccia e di conseguenza il risultato finale.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Ottimo video esplicativo: </a:t>
            </a:r>
            <a:r>
              <a:rPr lang="en-US" sz="2400" smtClean="0"/>
              <a:t>https</a:t>
            </a:r>
            <a:r>
              <a:rPr lang="en-US" sz="2400"/>
              <a:t>://</a:t>
            </a:r>
            <a:r>
              <a:rPr lang="en-US" sz="2400" smtClean="0"/>
              <a:t>www.youtube.com/watch?v=oOOeV3IU2Yo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60" y="3814084"/>
            <a:ext cx="4597352" cy="17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42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Displacement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La geometria ha un costo, e non sempre è semplice modificarla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Una displacement map ci consente di modificare la geometria in maniera non distruttiva e procedurale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2888824"/>
            <a:ext cx="6940296" cy="34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43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Mettiamo tutto insieme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23624"/>
              </p:ext>
            </p:extLst>
          </p:nvPr>
        </p:nvGraphicFramePr>
        <p:xfrm>
          <a:off x="2544351" y="1525411"/>
          <a:ext cx="6206394" cy="460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Image" r:id="rId5" imgW="7491960" imgH="5561640" progId="Photoshop.Image.18">
                  <p:embed/>
                </p:oleObj>
              </mc:Choice>
              <mc:Fallback>
                <p:oleObj name="Image" r:id="rId5" imgW="7491960" imgH="556164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4351" y="1525411"/>
                        <a:ext cx="6206394" cy="4607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3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44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Mettiamo tutto insieme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7" y="1845625"/>
            <a:ext cx="10768030" cy="37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4500" y="2817645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cap="small" smtClean="0"/>
              <a:t>Parte 3: UV Mapping</a:t>
            </a:r>
            <a:endParaRPr lang="en-US" sz="5400" b="1" cap="small"/>
          </a:p>
        </p:txBody>
      </p:sp>
    </p:spTree>
    <p:extLst>
      <p:ext uri="{BB962C8B-B14F-4D97-AF65-F5344CB8AC3E}">
        <p14:creationId xmlns:p14="http://schemas.microsoft.com/office/powerpoint/2010/main" val="2910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UV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Abbiamo visto cosa fanno le varie texture, ma non abbiamo ancora visto come si applicano al modello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Per applicare una texture ad un modello, dobbiamo far si che ciò che è tridimensionale, quindi la geometria, diventi bidimensionale, come la texture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Questo processo si chiama UV mapping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/>
              <a:t>Ad ogni faccia della mesh, viene </a:t>
            </a:r>
            <a:r>
              <a:rPr lang="en-US" sz="2400" smtClean="0"/>
              <a:t>associata una</a:t>
            </a:r>
            <a:br>
              <a:rPr lang="en-US" sz="2400" smtClean="0"/>
            </a:br>
            <a:r>
              <a:rPr lang="en-US" sz="2400" smtClean="0"/>
              <a:t>coordinata in uno spazio bidimensionale</a:t>
            </a: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3455141"/>
            <a:ext cx="4098036" cy="27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UV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All'atto pratico, l'UV mapping consiste nel "tagliuzzare" la mesh, in modo </a:t>
            </a:r>
            <a:br>
              <a:rPr lang="en-US" sz="2400" smtClean="0"/>
            </a:br>
            <a:r>
              <a:rPr lang="en-US" sz="2400" smtClean="0"/>
              <a:t>tale che possa essere proiettata su uno spazio piano senza eccessiva distorsione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836465"/>
            <a:ext cx="5205439" cy="3198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36" y="2918496"/>
            <a:ext cx="2804899" cy="31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UV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Fare UV mapping è un lavoro molto complicato, e ad oggi non esistono algoritmi in grado di automatizzare il processo in maniera soddisfacente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Fare UV mapping è una skill richiesta ad ogni artista, ed è molto ben remunerate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Parte della complessità dell'UV mapping sta nel ridurre al minimo non solo la distorsione dell'UV, ma anche nell'organizzarlo in maniera tale che occupi il minor spazio possibile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49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UV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510898"/>
            <a:ext cx="8060071" cy="47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/>
              <a:t> La trasformazione del padre viene sommata a quella del figlio. Quindi 	se un oggetto è figlio di un altro, si muoverà ogni volta che il padre 	viene mosso. Non accade viceversa</a:t>
            </a:r>
            <a:endParaRPr lang="en-U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 telecamera e il viewport. Sono la stessa cosa?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50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UV mapping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59" y="1207007"/>
            <a:ext cx="4357624" cy="51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51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UV Mapping in blender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4"/>
            <a:ext cx="10118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smtClean="0"/>
              <a:t>Vediamo come si implementa l'UV mapping in blender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6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/>
              <a:t> La trasformazione del padre viene sommata a quella del figlio. Quindi 	se un oggetto è figlio di un altro, si muoverà ogni volta che il padre 	viene mosso. Non accade </a:t>
            </a:r>
            <a:r>
              <a:rPr lang="en-US" sz="2400" smtClean="0"/>
              <a:t>viceversa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 telecamera e il </a:t>
            </a:r>
            <a:r>
              <a:rPr lang="en-US" sz="2400" smtClean="0"/>
              <a:t>viewport.</a:t>
            </a:r>
            <a:br>
              <a:rPr lang="en-US" sz="2400" smtClean="0"/>
            </a:br>
            <a:r>
              <a:rPr lang="en-US" sz="2400" smtClean="0"/>
              <a:t>	No, il viewport si comporta come una telecamera, ma serve solo in 	fase di modellazione. Non può essere usato per fare rendering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7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/>
              <a:t> La trasformazione del padre viene sommata a quella del figlio. Quindi 	se un oggetto è figlio di un altro, si muoverà ogni volta che il padre 	viene mosso. Non accade </a:t>
            </a:r>
            <a:r>
              <a:rPr lang="en-US" sz="2400" smtClean="0"/>
              <a:t>viceversa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 telecamera e il </a:t>
            </a:r>
            <a:r>
              <a:rPr lang="en-US" sz="2400" smtClean="0"/>
              <a:t>viewport.</a:t>
            </a:r>
            <a:br>
              <a:rPr lang="en-US" sz="2400" smtClean="0"/>
            </a:br>
            <a:r>
              <a:rPr lang="en-US" sz="2400" smtClean="0"/>
              <a:t>	No, il viewport si comporta come una telecamera, ma serve solo in 	fase di modellazione. Non può essere usato per fare rendering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Rendering. Chi mi sa dare una definizione?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/>
          </a:p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8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Dove eravamo rimasti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Relazioni gerarchiche padre-figlio.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n-US" sz="2400"/>
              <a:t> La trasformazione del padre viene sommata a quella del figlio. Quindi 	se un oggetto è figlio di un altro, si muoverà ogni volta che il padre 	viene mosso. Non accade </a:t>
            </a:r>
            <a:r>
              <a:rPr lang="en-US" sz="2400" smtClean="0"/>
              <a:t>viceversa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 telecamera e il </a:t>
            </a:r>
            <a:r>
              <a:rPr lang="en-US" sz="2400" smtClean="0"/>
              <a:t>viewport.</a:t>
            </a:r>
            <a:br>
              <a:rPr lang="en-US" sz="2400" smtClean="0"/>
            </a:br>
            <a:r>
              <a:rPr lang="en-US" sz="2400" smtClean="0"/>
              <a:t>	No, il viewport si comporta come una telecamera, ma serve solo in 	fase di modellazione. Non può essere usato per fare rendering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Rendering. </a:t>
            </a:r>
          </a:p>
          <a:p>
            <a:pPr marL="0" lvl="1"/>
            <a:r>
              <a:rPr lang="en-US" sz="2400"/>
              <a:t>	</a:t>
            </a:r>
            <a:r>
              <a:rPr lang="it-IT" sz="2400"/>
              <a:t>è il processo di calcolo dell'immagine finale a partire dagli elementi in </a:t>
            </a:r>
            <a:r>
              <a:rPr lang="it-IT" sz="2400" smtClean="0"/>
              <a:t>	scena</a:t>
            </a:r>
            <a:endParaRPr lang="en-US" sz="2400"/>
          </a:p>
          <a:p>
            <a:pPr marL="0" lvl="1"/>
            <a:endParaRPr lang="en-US" sz="2400" smtClean="0"/>
          </a:p>
          <a:p>
            <a:pPr marL="0" lvl="1"/>
            <a:endParaRPr lang="it-IT" sz="2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9512" y="6445064"/>
            <a:ext cx="508000" cy="412936"/>
          </a:xfrm>
        </p:spPr>
        <p:txBody>
          <a:bodyPr/>
          <a:lstStyle/>
          <a:p>
            <a:pPr algn="l"/>
            <a:fld id="{A4718E96-B630-4444-9616-2A0B9CB88CBA}" type="slidenum">
              <a:rPr lang="en-US" b="1" smtClean="0"/>
              <a:pPr algn="l"/>
              <a:t>9</a:t>
            </a:fld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549400" y="493485"/>
            <a:ext cx="727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mtClean="0"/>
              <a:t>Overview del programma</a:t>
            </a:r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54629" y="1002191"/>
            <a:ext cx="750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1319165"/>
            <a:ext cx="9866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Lezione 1) </a:t>
            </a:r>
            <a:r>
              <a:rPr lang="it-IT" dirty="0">
                <a:solidFill>
                  <a:srgbClr val="00B0F0"/>
                </a:solidFill>
              </a:rPr>
              <a:t>Introduzione </a:t>
            </a:r>
            <a:r>
              <a:rPr lang="it-IT" dirty="0" smtClean="0">
                <a:solidFill>
                  <a:srgbClr val="00B0F0"/>
                </a:solidFill>
              </a:rPr>
              <a:t>al corso, introduzione </a:t>
            </a:r>
            <a:r>
              <a:rPr lang="it-IT" dirty="0">
                <a:solidFill>
                  <a:srgbClr val="00B0F0"/>
                </a:solidFill>
              </a:rPr>
              <a:t>al 3D, possibili campi applicativi, introduzione teorica ai sistemi di riferimento per coordinate. Introduzione al concetto di </a:t>
            </a:r>
            <a:r>
              <a:rPr lang="it-IT" dirty="0" err="1">
                <a:solidFill>
                  <a:srgbClr val="00B0F0"/>
                </a:solidFill>
              </a:rPr>
              <a:t>mesh</a:t>
            </a:r>
            <a:r>
              <a:rPr lang="it-IT" dirty="0" smtClean="0">
                <a:solidFill>
                  <a:srgbClr val="00B0F0"/>
                </a:solidFill>
              </a:rPr>
              <a:t>, introduzione </a:t>
            </a:r>
            <a:r>
              <a:rPr lang="it-IT" dirty="0">
                <a:solidFill>
                  <a:srgbClr val="00B0F0"/>
                </a:solidFill>
              </a:rPr>
              <a:t>a </a:t>
            </a:r>
            <a:r>
              <a:rPr lang="it-IT" dirty="0" err="1" smtClean="0">
                <a:solidFill>
                  <a:srgbClr val="00B0F0"/>
                </a:solidFill>
              </a:rPr>
              <a:t>Blender</a:t>
            </a:r>
            <a:endParaRPr lang="it-IT" dirty="0" smtClean="0">
              <a:solidFill>
                <a:srgbClr val="00B0F0"/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Lezione 2) </a:t>
            </a:r>
            <a:r>
              <a:rPr lang="it-IT" dirty="0">
                <a:solidFill>
                  <a:srgbClr val="00B0F0"/>
                </a:solidFill>
              </a:rPr>
              <a:t>Metodi di creazione di una </a:t>
            </a:r>
            <a:r>
              <a:rPr lang="it-IT" dirty="0" err="1" smtClean="0">
                <a:solidFill>
                  <a:srgbClr val="00B0F0"/>
                </a:solidFill>
              </a:rPr>
              <a:t>mesh</a:t>
            </a:r>
            <a:r>
              <a:rPr lang="it-IT" dirty="0" smtClean="0">
                <a:solidFill>
                  <a:srgbClr val="00B0F0"/>
                </a:solidFill>
              </a:rPr>
              <a:t>, trasformazioni </a:t>
            </a:r>
            <a:r>
              <a:rPr lang="it-IT" dirty="0">
                <a:solidFill>
                  <a:srgbClr val="00B0F0"/>
                </a:solidFill>
              </a:rPr>
              <a:t>di </a:t>
            </a:r>
            <a:r>
              <a:rPr lang="it-IT" dirty="0" smtClean="0">
                <a:solidFill>
                  <a:srgbClr val="00B0F0"/>
                </a:solidFill>
              </a:rPr>
              <a:t>base</a:t>
            </a:r>
            <a:r>
              <a:rPr lang="it-IT" smtClean="0">
                <a:solidFill>
                  <a:srgbClr val="00B0F0"/>
                </a:solidFill>
              </a:rPr>
              <a:t>, modificatori. 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Lezione 3) Introduzione </a:t>
            </a:r>
            <a:r>
              <a:rPr lang="it-IT" b="1" dirty="0">
                <a:solidFill>
                  <a:srgbClr val="FF0000"/>
                </a:solidFill>
              </a:rPr>
              <a:t>alle luci, </a:t>
            </a:r>
            <a:r>
              <a:rPr lang="it-IT" b="1" dirty="0" err="1" smtClean="0">
                <a:solidFill>
                  <a:srgbClr val="FF0000"/>
                </a:solidFill>
              </a:rPr>
              <a:t>texture</a:t>
            </a:r>
            <a:r>
              <a:rPr lang="it-IT" b="1" dirty="0" smtClean="0">
                <a:solidFill>
                  <a:srgbClr val="FF0000"/>
                </a:solidFill>
              </a:rPr>
              <a:t> e </a:t>
            </a:r>
            <a:r>
              <a:rPr lang="it-IT" b="1" dirty="0">
                <a:solidFill>
                  <a:srgbClr val="FF0000"/>
                </a:solidFill>
              </a:rPr>
              <a:t>UV </a:t>
            </a:r>
            <a:r>
              <a:rPr lang="it-IT" b="1" dirty="0" err="1">
                <a:solidFill>
                  <a:srgbClr val="FF0000"/>
                </a:solidFill>
              </a:rPr>
              <a:t>mapping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 dirty="0" smtClean="0">
                <a:solidFill>
                  <a:srgbClr val="FF0000"/>
                </a:solidFill>
              </a:rPr>
              <a:t>Implementazione </a:t>
            </a:r>
            <a:r>
              <a:rPr lang="it-IT" b="1" dirty="0">
                <a:solidFill>
                  <a:srgbClr val="FF0000"/>
                </a:solidFill>
              </a:rPr>
              <a:t>dei concetti in </a:t>
            </a:r>
            <a:r>
              <a:rPr lang="it-IT" b="1" dirty="0" err="1" smtClean="0">
                <a:solidFill>
                  <a:srgbClr val="FF0000"/>
                </a:solidFill>
              </a:rPr>
              <a:t>Blender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4) Studio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dei materiali e della composizione a nodi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5) visita al laboratorio PERCRO</a:t>
            </a: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</a:rPr>
              <a:t>Lezione 6) Introduzione </a:t>
            </a:r>
            <a:r>
              <a:rPr lang="it-IT" dirty="0">
                <a:solidFill>
                  <a:srgbClr val="00B0F0"/>
                </a:solidFill>
              </a:rPr>
              <a:t>al </a:t>
            </a:r>
            <a:r>
              <a:rPr lang="it-IT" dirty="0" err="1">
                <a:solidFill>
                  <a:srgbClr val="00B0F0"/>
                </a:solidFill>
              </a:rPr>
              <a:t>rendering</a:t>
            </a:r>
            <a:r>
              <a:rPr lang="it-IT" dirty="0">
                <a:solidFill>
                  <a:srgbClr val="00B0F0"/>
                </a:solidFill>
              </a:rPr>
              <a:t>. Settaggi di scena, scene </a:t>
            </a:r>
            <a:r>
              <a:rPr lang="it-IT" dirty="0" err="1">
                <a:solidFill>
                  <a:srgbClr val="00B0F0"/>
                </a:solidFill>
              </a:rPr>
              <a:t>graph</a:t>
            </a:r>
            <a:r>
              <a:rPr lang="it-IT" dirty="0">
                <a:solidFill>
                  <a:srgbClr val="00B0F0"/>
                </a:solidFill>
              </a:rPr>
              <a:t> (ed ereditarietà), telecamere, livelli</a:t>
            </a:r>
            <a:r>
              <a:rPr lang="it-IT" dirty="0" smtClean="0">
                <a:solidFill>
                  <a:srgbClr val="00B0F0"/>
                </a:solidFill>
              </a:rPr>
              <a:t>.</a:t>
            </a:r>
          </a:p>
          <a:p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7)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all'animazione.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Rigging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skinning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posing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Blend-shapes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 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keyframing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Accenno alla fisica. introduzione alle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timeline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. </a:t>
            </a:r>
            <a:endParaRPr lang="it-IT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Lezione 8) 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Introduzione a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Unity</a:t>
            </a:r>
            <a:r>
              <a:rPr lang="it-IT" dirty="0">
                <a:solidFill>
                  <a:schemeClr val="bg1">
                    <a:lumMod val="75000"/>
                  </a:schemeClr>
                </a:solidFill>
              </a:rPr>
              <a:t>, concetti di base, differenze con </a:t>
            </a:r>
            <a:r>
              <a:rPr lang="it-IT" dirty="0" err="1">
                <a:solidFill>
                  <a:schemeClr val="bg1">
                    <a:lumMod val="75000"/>
                  </a:schemeClr>
                </a:solidFill>
              </a:rPr>
              <a:t>Unreal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8" y="553844"/>
            <a:ext cx="473742" cy="47374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07818" y="6434053"/>
            <a:ext cx="10732562" cy="0"/>
          </a:xfrm>
          <a:prstGeom prst="line">
            <a:avLst/>
          </a:prstGeom>
          <a:ln w="12700">
            <a:solidFill>
              <a:srgbClr val="01BE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2492</TotalTime>
  <Words>1633</Words>
  <Application>Microsoft Office PowerPoint</Application>
  <PresentationFormat>Widescreen</PresentationFormat>
  <Paragraphs>336</Paragraphs>
  <Slides>51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FreeFly</dc:creator>
  <cp:lastModifiedBy>FreeFly</cp:lastModifiedBy>
  <cp:revision>220</cp:revision>
  <dcterms:created xsi:type="dcterms:W3CDTF">2018-12-29T22:06:01Z</dcterms:created>
  <dcterms:modified xsi:type="dcterms:W3CDTF">2019-02-27T21:40:24Z</dcterms:modified>
</cp:coreProperties>
</file>