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61" r:id="rId3"/>
    <p:sldId id="403" r:id="rId4"/>
    <p:sldId id="438" r:id="rId5"/>
    <p:sldId id="439" r:id="rId6"/>
    <p:sldId id="440" r:id="rId7"/>
    <p:sldId id="441" r:id="rId8"/>
    <p:sldId id="442" r:id="rId9"/>
    <p:sldId id="443" r:id="rId10"/>
    <p:sldId id="444" r:id="rId11"/>
    <p:sldId id="445" r:id="rId12"/>
    <p:sldId id="446" r:id="rId13"/>
    <p:sldId id="373" r:id="rId14"/>
    <p:sldId id="474" r:id="rId15"/>
    <p:sldId id="375" r:id="rId16"/>
    <p:sldId id="449" r:id="rId17"/>
    <p:sldId id="451" r:id="rId18"/>
    <p:sldId id="390" r:id="rId19"/>
    <p:sldId id="447" r:id="rId20"/>
    <p:sldId id="461" r:id="rId21"/>
    <p:sldId id="455" r:id="rId22"/>
    <p:sldId id="456" r:id="rId23"/>
    <p:sldId id="457" r:id="rId24"/>
    <p:sldId id="454" r:id="rId25"/>
    <p:sldId id="466" r:id="rId26"/>
    <p:sldId id="453" r:id="rId27"/>
    <p:sldId id="467" r:id="rId28"/>
    <p:sldId id="462" r:id="rId29"/>
    <p:sldId id="463" r:id="rId30"/>
    <p:sldId id="465" r:id="rId31"/>
    <p:sldId id="450" r:id="rId32"/>
    <p:sldId id="468" r:id="rId33"/>
    <p:sldId id="469" r:id="rId34"/>
    <p:sldId id="470" r:id="rId35"/>
    <p:sldId id="471" r:id="rId36"/>
    <p:sldId id="472" r:id="rId37"/>
    <p:sldId id="47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42" autoAdjust="0"/>
  </p:normalViewPr>
  <p:slideViewPr>
    <p:cSldViewPr snapToGrid="0">
      <p:cViewPr>
        <p:scale>
          <a:sx n="66" d="100"/>
          <a:sy n="66" d="100"/>
        </p:scale>
        <p:origin x="858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DEBE4-5A88-4463-BDE0-4DCB633925A9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A0A8F-6554-4FB0-9D03-224426E455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70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06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90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88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29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97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91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72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7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2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33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37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59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67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15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9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29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76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54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08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2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6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7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55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1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024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675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68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76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8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90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67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38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6605C-CCCE-422D-BCD6-5DB51A9736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6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6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9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4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4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9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6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27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6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4F34-79C9-4958-932B-DE602FF997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9109-BDE3-42AF-9459-8D51719704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5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381000" ty="0" sx="100000" sy="100000" flip="x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44F34-79C9-4958-932B-DE602FF997C0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69109-BDE3-42AF-9459-8D51719704D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1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lender.stackexchange.com/questions/81007/how-can-i-render-an-object-with-an-hdr-background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69282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smtClean="0">
                <a:solidFill>
                  <a:schemeClr val="accent6">
                    <a:lumMod val="50000"/>
                  </a:schemeClr>
                </a:solidFill>
              </a:rPr>
              <a:t>28/02/2019</a:t>
            </a:r>
            <a:endParaRPr lang="it-IT" sz="16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45" y="646538"/>
            <a:ext cx="2072640" cy="14965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48" y="637394"/>
            <a:ext cx="1511833" cy="15057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76272" y="2932138"/>
            <a:ext cx="7839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cap="small" err="1" smtClean="0"/>
              <a:t>Creazione</a:t>
            </a:r>
            <a:r>
              <a:rPr lang="en-GB" sz="4800" b="1" cap="small" smtClean="0"/>
              <a:t> e </a:t>
            </a:r>
            <a:r>
              <a:rPr lang="en-GB" sz="4800" b="1" cap="small" err="1" smtClean="0"/>
              <a:t>gestione</a:t>
            </a:r>
            <a:r>
              <a:rPr lang="en-GB" sz="4800" b="1" cap="small" smtClean="0"/>
              <a:t> di </a:t>
            </a:r>
            <a:r>
              <a:rPr lang="en-GB" sz="4800" b="1" cap="small" err="1" smtClean="0"/>
              <a:t>ambienti</a:t>
            </a:r>
            <a:r>
              <a:rPr lang="en-GB" sz="4800" b="1" cap="small" smtClean="0"/>
              <a:t> </a:t>
            </a:r>
            <a:r>
              <a:rPr lang="en-GB" sz="4800" b="1" cap="small" err="1" smtClean="0"/>
              <a:t>virtuali</a:t>
            </a:r>
            <a:endParaRPr lang="en-US" sz="4800" b="1" cap="small"/>
          </a:p>
        </p:txBody>
      </p:sp>
      <p:sp>
        <p:nvSpPr>
          <p:cNvPr id="19" name="TextBox 18"/>
          <p:cNvSpPr txBox="1"/>
          <p:nvPr/>
        </p:nvSpPr>
        <p:spPr>
          <a:xfrm>
            <a:off x="406401" y="5897670"/>
            <a:ext cx="32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Speaker: </a:t>
            </a:r>
            <a:r>
              <a:rPr lang="it-IT" smtClean="0"/>
              <a:t>Riccardo Galdieri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0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10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Dove eravamo rimasti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Viewport Shading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Bounding box, wireframe, solid, textured, materials e rendered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Luci in Blender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Point, Sole, Spot, Emisfero, Area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Forza e colore sono due proprietà comuni a tutte le luci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Le textures sono immagini bidimensionali che vengono mappate per essere visualizzate da una mesh tridimensionale. Abbiamo visto albedo, displacement, normal map e ambient occlusion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0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11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Dove eravamo rimasti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Viewport Shading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Bounding box, wireframe, solid, textured, materials e rendered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Luci in Blender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Point, Sole, Spot, Emisfero, Area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Forza e colore sono due proprietà comuni a tutte le luci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Le textures sono immagini bidimensionali che vengono mappate per essere visualizzate da una mesh tridimensionale. Abbiamo visto albedo, displacement, normal map e ambient occlusion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UV mapping, chi me lo sa descrivere?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3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12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Dove eravamo rimasti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9811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Viewport Shading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Bounding box, wireframe, solid, textured, materials e rendered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Luci in Blender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Point, Sole, Spot, Emisfero, Area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Forza e colore sono due proprietà comuni a tutte le luci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Le textures sono immagini bidimensionali che vengono mappate per essere visualizzate da una mesh tridimensionale. Abbiamo visto albedo, displacement, normal map e ambient occlusion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L'UV mapping è il processo di trasformazione di una mesh da spazio 2D a 3D, per poterci applicare sopra una texture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90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13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Overview del programma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B0F0"/>
                </a:solidFill>
              </a:rPr>
              <a:t>Lezione 1) </a:t>
            </a:r>
            <a:r>
              <a:rPr lang="it-IT" dirty="0">
                <a:solidFill>
                  <a:srgbClr val="00B0F0"/>
                </a:solidFill>
              </a:rPr>
              <a:t>Introduzione </a:t>
            </a:r>
            <a:r>
              <a:rPr lang="it-IT" dirty="0" smtClean="0">
                <a:solidFill>
                  <a:srgbClr val="00B0F0"/>
                </a:solidFill>
              </a:rPr>
              <a:t>al corso, introduzione </a:t>
            </a:r>
            <a:r>
              <a:rPr lang="it-IT" dirty="0">
                <a:solidFill>
                  <a:srgbClr val="00B0F0"/>
                </a:solidFill>
              </a:rPr>
              <a:t>al 3D, possibili campi applicativi, introduzione teorica ai sistemi di riferimento per coordinate. Introduzione al concetto di </a:t>
            </a:r>
            <a:r>
              <a:rPr lang="it-IT" dirty="0" err="1">
                <a:solidFill>
                  <a:srgbClr val="00B0F0"/>
                </a:solidFill>
              </a:rPr>
              <a:t>mesh</a:t>
            </a:r>
            <a:r>
              <a:rPr lang="it-IT" dirty="0" smtClean="0">
                <a:solidFill>
                  <a:srgbClr val="00B0F0"/>
                </a:solidFill>
              </a:rPr>
              <a:t>, introduzione </a:t>
            </a:r>
            <a:r>
              <a:rPr lang="it-IT" dirty="0">
                <a:solidFill>
                  <a:srgbClr val="00B0F0"/>
                </a:solidFill>
              </a:rPr>
              <a:t>a </a:t>
            </a:r>
            <a:r>
              <a:rPr lang="it-IT" dirty="0" err="1" smtClean="0">
                <a:solidFill>
                  <a:srgbClr val="00B0F0"/>
                </a:solidFill>
              </a:rPr>
              <a:t>Blender</a:t>
            </a:r>
            <a:endParaRPr lang="it-IT" dirty="0" smtClean="0">
              <a:solidFill>
                <a:srgbClr val="00B0F0"/>
              </a:solidFill>
            </a:endParaRPr>
          </a:p>
          <a:p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rgbClr val="00B0F0"/>
                </a:solidFill>
              </a:rPr>
              <a:t>Lezione 2) </a:t>
            </a:r>
            <a:r>
              <a:rPr lang="it-IT" dirty="0">
                <a:solidFill>
                  <a:srgbClr val="00B0F0"/>
                </a:solidFill>
              </a:rPr>
              <a:t>Metodi di creazione di una </a:t>
            </a:r>
            <a:r>
              <a:rPr lang="it-IT" dirty="0" err="1" smtClean="0">
                <a:solidFill>
                  <a:srgbClr val="00B0F0"/>
                </a:solidFill>
              </a:rPr>
              <a:t>mesh</a:t>
            </a:r>
            <a:r>
              <a:rPr lang="it-IT" dirty="0" smtClean="0">
                <a:solidFill>
                  <a:srgbClr val="00B0F0"/>
                </a:solidFill>
              </a:rPr>
              <a:t>, trasformazioni </a:t>
            </a:r>
            <a:r>
              <a:rPr lang="it-IT" dirty="0">
                <a:solidFill>
                  <a:srgbClr val="00B0F0"/>
                </a:solidFill>
              </a:rPr>
              <a:t>di </a:t>
            </a:r>
            <a:r>
              <a:rPr lang="it-IT" dirty="0" smtClean="0">
                <a:solidFill>
                  <a:srgbClr val="00B0F0"/>
                </a:solidFill>
              </a:rPr>
              <a:t>base</a:t>
            </a:r>
            <a:r>
              <a:rPr lang="it-IT" smtClean="0">
                <a:solidFill>
                  <a:srgbClr val="00B0F0"/>
                </a:solidFill>
              </a:rPr>
              <a:t>, modificatori. </a:t>
            </a:r>
          </a:p>
          <a:p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rgbClr val="00B0F0"/>
                </a:solidFill>
              </a:rPr>
              <a:t>Lezione 3) Introduzione </a:t>
            </a:r>
            <a:r>
              <a:rPr lang="it-IT" dirty="0">
                <a:solidFill>
                  <a:srgbClr val="00B0F0"/>
                </a:solidFill>
              </a:rPr>
              <a:t>alle luci, </a:t>
            </a:r>
            <a:r>
              <a:rPr lang="it-IT" dirty="0" err="1" smtClean="0">
                <a:solidFill>
                  <a:srgbClr val="00B0F0"/>
                </a:solidFill>
              </a:rPr>
              <a:t>texture</a:t>
            </a:r>
            <a:r>
              <a:rPr lang="it-IT" dirty="0" smtClean="0">
                <a:solidFill>
                  <a:srgbClr val="00B0F0"/>
                </a:solidFill>
              </a:rPr>
              <a:t> e </a:t>
            </a:r>
            <a:r>
              <a:rPr lang="it-IT" dirty="0">
                <a:solidFill>
                  <a:srgbClr val="00B0F0"/>
                </a:solidFill>
              </a:rPr>
              <a:t>UV </a:t>
            </a:r>
            <a:r>
              <a:rPr lang="it-IT" dirty="0" err="1">
                <a:solidFill>
                  <a:srgbClr val="00B0F0"/>
                </a:solidFill>
              </a:rPr>
              <a:t>mapping</a:t>
            </a:r>
            <a:r>
              <a:rPr lang="it-IT" dirty="0">
                <a:solidFill>
                  <a:srgbClr val="00B0F0"/>
                </a:solidFill>
              </a:rPr>
              <a:t>. </a:t>
            </a:r>
            <a:r>
              <a:rPr lang="it-IT" dirty="0" smtClean="0">
                <a:solidFill>
                  <a:srgbClr val="00B0F0"/>
                </a:solidFill>
              </a:rPr>
              <a:t>Implementazione </a:t>
            </a:r>
            <a:r>
              <a:rPr lang="it-IT" dirty="0">
                <a:solidFill>
                  <a:srgbClr val="00B0F0"/>
                </a:solidFill>
              </a:rPr>
              <a:t>dei concetti in </a:t>
            </a:r>
            <a:r>
              <a:rPr lang="it-IT" dirty="0" err="1" smtClean="0">
                <a:solidFill>
                  <a:srgbClr val="00B0F0"/>
                </a:solidFill>
              </a:rPr>
              <a:t>Blender</a:t>
            </a:r>
            <a:endParaRPr lang="it-IT" dirty="0" smtClean="0">
              <a:solidFill>
                <a:srgbClr val="00B0F0"/>
              </a:solidFill>
            </a:endParaRPr>
          </a:p>
          <a:p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Lezione 4) Studio </a:t>
            </a:r>
            <a:r>
              <a:rPr lang="it-IT" b="1" dirty="0">
                <a:solidFill>
                  <a:srgbClr val="FF0000"/>
                </a:solidFill>
              </a:rPr>
              <a:t>dei materiali e della composizione a nodi</a:t>
            </a:r>
            <a:r>
              <a:rPr lang="it-IT" b="1" dirty="0" smtClean="0">
                <a:solidFill>
                  <a:srgbClr val="FF0000"/>
                </a:solidFill>
              </a:rPr>
              <a:t>.</a:t>
            </a:r>
          </a:p>
          <a:p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rgbClr val="00B0F0"/>
                </a:solidFill>
              </a:rPr>
              <a:t>Lezione 5) visita al laboratorio PERCRO</a:t>
            </a:r>
          </a:p>
          <a:p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rgbClr val="00B0F0"/>
                </a:solidFill>
              </a:rPr>
              <a:t>Lezione 6) Introduzione </a:t>
            </a:r>
            <a:r>
              <a:rPr lang="it-IT" dirty="0">
                <a:solidFill>
                  <a:srgbClr val="00B0F0"/>
                </a:solidFill>
              </a:rPr>
              <a:t>al </a:t>
            </a:r>
            <a:r>
              <a:rPr lang="it-IT" dirty="0" err="1">
                <a:solidFill>
                  <a:srgbClr val="00B0F0"/>
                </a:solidFill>
              </a:rPr>
              <a:t>rendering</a:t>
            </a:r>
            <a:r>
              <a:rPr lang="it-IT" dirty="0">
                <a:solidFill>
                  <a:srgbClr val="00B0F0"/>
                </a:solidFill>
              </a:rPr>
              <a:t>. Settaggi di scena, scene </a:t>
            </a:r>
            <a:r>
              <a:rPr lang="it-IT" dirty="0" err="1">
                <a:solidFill>
                  <a:srgbClr val="00B0F0"/>
                </a:solidFill>
              </a:rPr>
              <a:t>graph</a:t>
            </a:r>
            <a:r>
              <a:rPr lang="it-IT" dirty="0">
                <a:solidFill>
                  <a:srgbClr val="00B0F0"/>
                </a:solidFill>
              </a:rPr>
              <a:t> (ed ereditarietà), telecamere, livelli</a:t>
            </a:r>
            <a:r>
              <a:rPr lang="it-IT" dirty="0" smtClean="0">
                <a:solidFill>
                  <a:srgbClr val="00B0F0"/>
                </a:solidFill>
              </a:rPr>
              <a:t>.</a:t>
            </a:r>
          </a:p>
          <a:p>
            <a:endParaRPr lang="it-IT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Lezione 7) 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Introduzione all'animazione.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Rigging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skinning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, e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posing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Blend-shapes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 e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keyframing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. Accenno alla fisica. introduzione alle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timeline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. </a:t>
            </a:r>
            <a:endParaRPr lang="it-IT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Lezione 8) 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Introduzione a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Unity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</a:rPr>
              <a:t>, concetti di base, differenze con </a:t>
            </a:r>
            <a:r>
              <a:rPr lang="it-IT" dirty="0" err="1">
                <a:solidFill>
                  <a:schemeClr val="bg1">
                    <a:lumMod val="75000"/>
                  </a:schemeClr>
                </a:solidFill>
              </a:rPr>
              <a:t>Unreal</a:t>
            </a: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it-IT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2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14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HDRI background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9811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Prima di passare a </a:t>
            </a:r>
            <a:r>
              <a:rPr lang="it-IT" sz="2400" dirty="0" err="1" smtClean="0"/>
              <a:t>Blender</a:t>
            </a:r>
            <a:r>
              <a:rPr lang="it-IT" sz="2400" dirty="0" smtClean="0"/>
              <a:t>, aggiungiamo un elemento che ci consente di migliorare la nostra visualizzazione dei materiali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Esistono delle </a:t>
            </a:r>
            <a:r>
              <a:rPr lang="it-IT" sz="2400" dirty="0" err="1" smtClean="0"/>
              <a:t>texture</a:t>
            </a:r>
            <a:r>
              <a:rPr lang="it-IT" sz="2400" dirty="0" smtClean="0"/>
              <a:t>, chiamate HDR, che possono essere applicate al mondo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Queste </a:t>
            </a:r>
            <a:r>
              <a:rPr lang="it-IT" sz="2400" dirty="0" err="1" smtClean="0"/>
              <a:t>texture</a:t>
            </a:r>
            <a:r>
              <a:rPr lang="it-IT" sz="2400" dirty="0" smtClean="0"/>
              <a:t> emettono luce a 360 gradi verso la scena, come se fossero una enorme volta celeste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Quando gli oggetti rifletteranno l’ambiente, non sarà più un colore unico, ma un ambiente dettagliato!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Le istruzioni per settare il background in HDR le trovate </a:t>
            </a:r>
            <a:r>
              <a:rPr lang="it-IT" sz="2400" dirty="0" smtClean="0">
                <a:hlinkClick r:id="rId3"/>
              </a:rPr>
              <a:t>QUI</a:t>
            </a:r>
            <a:endParaRPr lang="it-IT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4500" y="2817645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cap="small" smtClean="0"/>
              <a:t>Parte 1: Materiali</a:t>
            </a:r>
            <a:endParaRPr lang="en-US" sz="5400" b="1" cap="small"/>
          </a:p>
        </p:txBody>
      </p:sp>
    </p:spTree>
    <p:extLst>
      <p:ext uri="{BB962C8B-B14F-4D97-AF65-F5344CB8AC3E}">
        <p14:creationId xmlns:p14="http://schemas.microsoft.com/office/powerpoint/2010/main" val="19403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16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Sistema a Nodi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 cycles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materiale</a:t>
            </a:r>
            <a:r>
              <a:rPr lang="en-US" sz="2400" dirty="0" smtClean="0"/>
              <a:t> è </a:t>
            </a:r>
            <a:r>
              <a:rPr lang="en-US" sz="2400" dirty="0" err="1" smtClean="0"/>
              <a:t>composto</a:t>
            </a:r>
            <a:r>
              <a:rPr lang="en-US" sz="2400" dirty="0" smtClean="0"/>
              <a:t> da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serie</a:t>
            </a:r>
            <a:r>
              <a:rPr lang="en-US" sz="2400" dirty="0" smtClean="0"/>
              <a:t> di NODI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Ogni</a:t>
            </a:r>
            <a:r>
              <a:rPr lang="en-US" sz="2400" dirty="0" smtClean="0"/>
              <a:t> </a:t>
            </a:r>
            <a:r>
              <a:rPr lang="en-US" sz="2400" dirty="0" err="1" smtClean="0"/>
              <a:t>nodo</a:t>
            </a:r>
            <a:r>
              <a:rPr lang="en-US" sz="2400" dirty="0" smtClean="0"/>
              <a:t> ha un </a:t>
            </a:r>
            <a:r>
              <a:rPr lang="en-US" sz="2400" dirty="0" err="1" smtClean="0"/>
              <a:t>comportamento</a:t>
            </a:r>
            <a:r>
              <a:rPr lang="en-US" sz="2400" dirty="0" smtClean="0"/>
              <a:t> </a:t>
            </a:r>
            <a:r>
              <a:rPr lang="en-US" sz="2400" dirty="0" err="1" smtClean="0"/>
              <a:t>specifico</a:t>
            </a:r>
            <a:r>
              <a:rPr lang="en-US" sz="2400" dirty="0" smtClean="0"/>
              <a:t>, per </a:t>
            </a:r>
            <a:r>
              <a:rPr lang="en-US" sz="2400" dirty="0" err="1" smtClean="0"/>
              <a:t>esempio</a:t>
            </a:r>
            <a:r>
              <a:rPr lang="en-US" sz="2400" dirty="0" smtClean="0"/>
              <a:t>: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Caricare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texture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Sommare</a:t>
            </a:r>
            <a:r>
              <a:rPr lang="en-US" sz="2400" dirty="0" smtClean="0"/>
              <a:t> </a:t>
            </a:r>
            <a:r>
              <a:rPr lang="en-US" sz="2400" dirty="0" err="1" smtClean="0"/>
              <a:t>dei</a:t>
            </a:r>
            <a:r>
              <a:rPr lang="en-US" sz="2400" dirty="0" smtClean="0"/>
              <a:t> </a:t>
            </a:r>
            <a:r>
              <a:rPr lang="en-US" sz="2400" dirty="0" err="1" smtClean="0"/>
              <a:t>valori</a:t>
            </a:r>
            <a:r>
              <a:rPr lang="en-US" sz="2400" dirty="0" smtClean="0"/>
              <a:t> </a:t>
            </a:r>
            <a:r>
              <a:rPr lang="en-US" sz="2400" dirty="0" err="1" smtClean="0"/>
              <a:t>numerici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Creare</a:t>
            </a:r>
            <a:r>
              <a:rPr lang="en-US" sz="2400" dirty="0" smtClean="0"/>
              <a:t> </a:t>
            </a:r>
            <a:r>
              <a:rPr lang="en-US" sz="2400" dirty="0" err="1" smtClean="0"/>
              <a:t>trasparenza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Ruotare</a:t>
            </a:r>
            <a:r>
              <a:rPr lang="en-US" sz="2400" dirty="0" smtClean="0"/>
              <a:t> </a:t>
            </a:r>
            <a:r>
              <a:rPr lang="en-US" sz="2400" dirty="0" err="1" smtClean="0"/>
              <a:t>l'UV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 </a:t>
            </a:r>
            <a:r>
              <a:rPr lang="en-US" sz="2400" dirty="0" err="1" smtClean="0"/>
              <a:t>così</a:t>
            </a:r>
            <a:r>
              <a:rPr lang="en-US" sz="2400" dirty="0" smtClean="0"/>
              <a:t> via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Questi</a:t>
            </a:r>
            <a:r>
              <a:rPr lang="en-US" sz="2400" dirty="0" smtClean="0"/>
              <a:t> </a:t>
            </a:r>
            <a:r>
              <a:rPr lang="en-US" sz="2400" dirty="0" err="1" smtClean="0"/>
              <a:t>nodi</a:t>
            </a:r>
            <a:r>
              <a:rPr lang="en-US" sz="2400" dirty="0" smtClean="0"/>
              <a:t> </a:t>
            </a:r>
            <a:r>
              <a:rPr lang="en-US" sz="2400" dirty="0" err="1" smtClean="0"/>
              <a:t>vanno</a:t>
            </a:r>
            <a:r>
              <a:rPr lang="en-US" sz="2400" dirty="0" smtClean="0"/>
              <a:t> </a:t>
            </a:r>
            <a:r>
              <a:rPr lang="en-US" sz="2400" dirty="0" err="1" smtClean="0"/>
              <a:t>connessi</a:t>
            </a:r>
            <a:r>
              <a:rPr lang="en-US" sz="2400" dirty="0" smtClean="0"/>
              <a:t> </a:t>
            </a:r>
            <a:r>
              <a:rPr lang="en-US" sz="2400" dirty="0" err="1" smtClean="0"/>
              <a:t>mutualmente</a:t>
            </a:r>
            <a:r>
              <a:rPr lang="en-US" sz="2400" dirty="0" smtClean="0"/>
              <a:t> </a:t>
            </a:r>
            <a:r>
              <a:rPr lang="en-US" sz="2400" dirty="0" err="1" smtClean="0"/>
              <a:t>tramite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dei</a:t>
            </a:r>
            <a:r>
              <a:rPr lang="en-US" sz="2400" dirty="0" smtClean="0"/>
              <a:t> </a:t>
            </a:r>
            <a:r>
              <a:rPr lang="en-US" sz="2400" dirty="0" err="1" smtClean="0"/>
              <a:t>collegamenti</a:t>
            </a:r>
            <a:r>
              <a:rPr lang="en-US" sz="2400" dirty="0" smtClean="0"/>
              <a:t>. </a:t>
            </a:r>
            <a:r>
              <a:rPr lang="en-US" sz="2400" dirty="0" err="1" smtClean="0"/>
              <a:t>Ogni</a:t>
            </a:r>
            <a:r>
              <a:rPr lang="en-US" sz="2400" dirty="0" smtClean="0"/>
              <a:t> </a:t>
            </a:r>
            <a:r>
              <a:rPr lang="en-US" sz="2400" dirty="0" err="1" smtClean="0"/>
              <a:t>collegamento</a:t>
            </a:r>
            <a:r>
              <a:rPr lang="en-US" sz="2400" dirty="0" smtClean="0"/>
              <a:t> ha un </a:t>
            </a:r>
            <a:r>
              <a:rPr lang="en-US" sz="2400" dirty="0" err="1" smtClean="0"/>
              <a:t>tipo</a:t>
            </a:r>
            <a:r>
              <a:rPr lang="en-US" sz="2400" dirty="0" smtClean="0"/>
              <a:t> </a:t>
            </a:r>
            <a:r>
              <a:rPr lang="en-US" sz="2400" dirty="0" err="1" smtClean="0"/>
              <a:t>che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 smtClean="0"/>
              <a:t>va</a:t>
            </a:r>
            <a:r>
              <a:rPr lang="en-US" sz="2400" dirty="0" smtClean="0"/>
              <a:t> </a:t>
            </a:r>
            <a:r>
              <a:rPr lang="en-US" sz="2400" dirty="0" err="1" smtClean="0"/>
              <a:t>rispettato</a:t>
            </a: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540636"/>
              </p:ext>
            </p:extLst>
          </p:nvPr>
        </p:nvGraphicFramePr>
        <p:xfrm>
          <a:off x="7630246" y="2953511"/>
          <a:ext cx="4246286" cy="273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4" name="Image" r:id="rId5" imgW="10590120" imgH="6831720" progId="Photoshop.Image.18">
                  <p:embed/>
                </p:oleObj>
              </mc:Choice>
              <mc:Fallback>
                <p:oleObj name="Image" r:id="rId5" imgW="10590120" imgH="68317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30246" y="2953511"/>
                        <a:ext cx="4246286" cy="273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14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17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Sistema a Nodi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Esiste un nodo "finale", che dovrebbe esistere una volta sola, ed è quello che serve a stabilire le proprietà finali del materiale: il MATERIAL OUTPUT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Tutto il Sistema a nodi dovrà essere collegato con questo nodo finale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smtClean="0"/>
              <a:t>Le sue proprietà le vedremo più avanti </a:t>
            </a:r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633251"/>
              </p:ext>
            </p:extLst>
          </p:nvPr>
        </p:nvGraphicFramePr>
        <p:xfrm>
          <a:off x="3219477" y="4044957"/>
          <a:ext cx="4946841" cy="1971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7" name="Image" r:id="rId5" imgW="6628320" imgH="2640960" progId="Photoshop.Image.18">
                  <p:embed/>
                </p:oleObj>
              </mc:Choice>
              <mc:Fallback>
                <p:oleObj name="Image" r:id="rId5" imgW="6628320" imgH="264096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19477" y="4044957"/>
                        <a:ext cx="4946841" cy="1971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539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18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Materiali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Per </a:t>
            </a:r>
            <a:r>
              <a:rPr lang="en-US" sz="2400" dirty="0" err="1" smtClean="0"/>
              <a:t>modificare</a:t>
            </a:r>
            <a:r>
              <a:rPr lang="en-US" sz="2400" dirty="0" smtClean="0"/>
              <a:t> </a:t>
            </a:r>
            <a:r>
              <a:rPr lang="en-US" sz="2400" dirty="0" err="1" smtClean="0"/>
              <a:t>l’aspetto</a:t>
            </a:r>
            <a:r>
              <a:rPr lang="en-US" sz="2400" dirty="0" smtClean="0"/>
              <a:t> di un </a:t>
            </a:r>
            <a:r>
              <a:rPr lang="en-US" sz="2400" dirty="0" err="1" smtClean="0"/>
              <a:t>modello</a:t>
            </a:r>
            <a:r>
              <a:rPr lang="en-US" sz="2400" dirty="0" smtClean="0"/>
              <a:t> è </a:t>
            </a:r>
            <a:r>
              <a:rPr lang="en-US" sz="2400" dirty="0" err="1" smtClean="0"/>
              <a:t>sempre</a:t>
            </a:r>
            <a:r>
              <a:rPr lang="en-US" sz="2400" dirty="0" smtClean="0"/>
              <a:t> </a:t>
            </a:r>
            <a:r>
              <a:rPr lang="en-US" sz="2400" dirty="0" err="1" smtClean="0"/>
              <a:t>necessario</a:t>
            </a:r>
            <a:r>
              <a:rPr lang="en-US" sz="2400" dirty="0" smtClean="0"/>
              <a:t> </a:t>
            </a:r>
            <a:r>
              <a:rPr lang="en-US" sz="2400" dirty="0" err="1" smtClean="0"/>
              <a:t>avere</a:t>
            </a:r>
            <a:r>
              <a:rPr lang="en-US" sz="2400" dirty="0" smtClean="0"/>
              <a:t> un </a:t>
            </a:r>
            <a:r>
              <a:rPr lang="en-US" sz="2400" dirty="0" smtClean="0"/>
              <a:t>MATERIALE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Un </a:t>
            </a:r>
            <a:r>
              <a:rPr lang="en-US" sz="2400" dirty="0" err="1" smtClean="0"/>
              <a:t>materiale</a:t>
            </a:r>
            <a:r>
              <a:rPr lang="en-US" sz="2400" dirty="0" smtClean="0"/>
              <a:t> </a:t>
            </a:r>
            <a:r>
              <a:rPr lang="en-US" sz="2400" dirty="0" err="1" smtClean="0"/>
              <a:t>stabilisce</a:t>
            </a:r>
            <a:r>
              <a:rPr lang="en-US" sz="2400" dirty="0" smtClean="0"/>
              <a:t> </a:t>
            </a:r>
            <a:r>
              <a:rPr lang="en-US" sz="2400" dirty="0" err="1" smtClean="0"/>
              <a:t>l’apparenza</a:t>
            </a:r>
            <a:r>
              <a:rPr lang="en-US" sz="2400" dirty="0" smtClean="0"/>
              <a:t> finale di un </a:t>
            </a:r>
            <a:r>
              <a:rPr lang="en-US" sz="2400" dirty="0" err="1" smtClean="0"/>
              <a:t>oggetto</a:t>
            </a:r>
            <a:r>
              <a:rPr lang="en-US" sz="2400" dirty="0" smtClean="0"/>
              <a:t> a </a:t>
            </a:r>
            <a:r>
              <a:rPr lang="en-US" sz="2400" dirty="0" err="1" smtClean="0"/>
              <a:t>partire</a:t>
            </a:r>
            <a:r>
              <a:rPr lang="en-US" sz="2400" dirty="0" smtClean="0"/>
              <a:t> da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serie</a:t>
            </a:r>
            <a:r>
              <a:rPr lang="en-US" sz="2400" dirty="0" smtClean="0"/>
              <a:t> di </a:t>
            </a:r>
            <a:r>
              <a:rPr lang="en-US" sz="2400" dirty="0" err="1" smtClean="0"/>
              <a:t>nodi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 </a:t>
            </a:r>
            <a:r>
              <a:rPr lang="en-US" sz="2400" dirty="0" err="1" smtClean="0"/>
              <a:t>materiali</a:t>
            </a:r>
            <a:r>
              <a:rPr lang="en-US" sz="2400" dirty="0" smtClean="0"/>
              <a:t> </a:t>
            </a:r>
            <a:r>
              <a:rPr lang="en-US" sz="2400" dirty="0" err="1" smtClean="0"/>
              <a:t>sono</a:t>
            </a:r>
            <a:r>
              <a:rPr lang="en-US" sz="2400" dirty="0" smtClean="0"/>
              <a:t> </a:t>
            </a:r>
            <a:r>
              <a:rPr lang="en-US" sz="2400" dirty="0" err="1" smtClean="0"/>
              <a:t>dunque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proprietà</a:t>
            </a:r>
            <a:r>
              <a:rPr lang="en-US" sz="2400" dirty="0" smtClean="0"/>
              <a:t> </a:t>
            </a:r>
            <a:r>
              <a:rPr lang="en-US" sz="2400" dirty="0" err="1" smtClean="0"/>
              <a:t>dell'oggetto</a:t>
            </a:r>
            <a:r>
              <a:rPr lang="en-US" sz="2400" dirty="0" smtClean="0"/>
              <a:t> </a:t>
            </a:r>
            <a:r>
              <a:rPr lang="en-US" sz="2400" dirty="0" err="1" smtClean="0"/>
              <a:t>stesso</a:t>
            </a:r>
            <a:r>
              <a:rPr lang="en-US" sz="2400" dirty="0" smtClean="0"/>
              <a:t>,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proprietà</a:t>
            </a:r>
            <a:r>
              <a:rPr lang="en-US" sz="2400" dirty="0" smtClean="0"/>
              <a:t>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viene</a:t>
            </a:r>
            <a:r>
              <a:rPr lang="en-US" sz="2400" dirty="0" smtClean="0"/>
              <a:t> poi </a:t>
            </a:r>
            <a:r>
              <a:rPr lang="en-US" sz="2400" dirty="0" err="1" smtClean="0"/>
              <a:t>applicata</a:t>
            </a:r>
            <a:r>
              <a:rPr lang="en-US" sz="2400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alla</a:t>
            </a:r>
            <a:r>
              <a:rPr lang="en-US" sz="2400" dirty="0" smtClean="0"/>
              <a:t> mesh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 </a:t>
            </a:r>
            <a:r>
              <a:rPr lang="en-US" sz="2400" dirty="0" err="1" smtClean="0"/>
              <a:t>differenza</a:t>
            </a:r>
            <a:r>
              <a:rPr lang="en-US" sz="2400" dirty="0" smtClean="0"/>
              <a:t> di </a:t>
            </a:r>
            <a:r>
              <a:rPr lang="en-US" sz="2400" dirty="0" err="1" smtClean="0"/>
              <a:t>altre</a:t>
            </a:r>
            <a:r>
              <a:rPr lang="en-US" sz="2400" dirty="0" smtClean="0"/>
              <a:t> </a:t>
            </a:r>
            <a:r>
              <a:rPr lang="en-US" sz="2400" dirty="0" err="1" smtClean="0"/>
              <a:t>proprietà</a:t>
            </a:r>
            <a:r>
              <a:rPr lang="en-US" sz="2400" dirty="0" smtClean="0"/>
              <a:t>, I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materiali</a:t>
            </a:r>
            <a:r>
              <a:rPr lang="en-US" sz="2400" dirty="0" smtClean="0"/>
              <a:t> </a:t>
            </a:r>
            <a:r>
              <a:rPr lang="en-US" sz="2400" dirty="0" err="1" smtClean="0"/>
              <a:t>possono</a:t>
            </a:r>
            <a:r>
              <a:rPr lang="en-US" sz="2400" dirty="0" smtClean="0"/>
              <a:t> </a:t>
            </a:r>
            <a:r>
              <a:rPr lang="en-US" sz="2400" dirty="0" err="1" smtClean="0"/>
              <a:t>essere</a:t>
            </a:r>
            <a:r>
              <a:rPr lang="en-US" sz="2400" dirty="0" smtClean="0"/>
              <a:t> </a:t>
            </a:r>
            <a:r>
              <a:rPr lang="en-US" sz="2400" dirty="0" err="1" smtClean="0"/>
              <a:t>condivisi</a:t>
            </a:r>
            <a:r>
              <a:rPr lang="en-US" sz="2400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tra</a:t>
            </a:r>
            <a:r>
              <a:rPr lang="en-US" sz="2400" dirty="0" smtClean="0"/>
              <a:t> </a:t>
            </a:r>
            <a:r>
              <a:rPr lang="en-US" sz="2400" dirty="0" err="1" smtClean="0"/>
              <a:t>più</a:t>
            </a:r>
            <a:r>
              <a:rPr lang="en-US" sz="2400" dirty="0" smtClean="0"/>
              <a:t> </a:t>
            </a:r>
            <a:r>
              <a:rPr lang="en-US" sz="2400" dirty="0" err="1" smtClean="0"/>
              <a:t>oggetti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2" t="8923" r="2762" b="15715"/>
          <a:stretch/>
        </p:blipFill>
        <p:spPr>
          <a:xfrm>
            <a:off x="5473369" y="3657600"/>
            <a:ext cx="6007432" cy="25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19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Materiali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Di </a:t>
            </a:r>
            <a:r>
              <a:rPr lang="en-US" sz="2400" dirty="0" err="1" smtClean="0"/>
              <a:t>recente</a:t>
            </a:r>
            <a:r>
              <a:rPr lang="en-US" sz="2400" dirty="0" smtClean="0"/>
              <a:t>, ha </a:t>
            </a:r>
            <a:r>
              <a:rPr lang="en-US" sz="2400" dirty="0" err="1" smtClean="0"/>
              <a:t>finalmente</a:t>
            </a:r>
            <a:r>
              <a:rPr lang="en-US" sz="2400" dirty="0" smtClean="0"/>
              <a:t> </a:t>
            </a:r>
            <a:r>
              <a:rPr lang="en-US" sz="2400" dirty="0" err="1" smtClean="0"/>
              <a:t>implementato</a:t>
            </a:r>
            <a:r>
              <a:rPr lang="en-US" sz="2400" dirty="0" smtClean="0"/>
              <a:t> </a:t>
            </a:r>
            <a:r>
              <a:rPr lang="en-US" sz="2400" dirty="0" err="1" smtClean="0"/>
              <a:t>nativamente</a:t>
            </a:r>
            <a:r>
              <a:rPr lang="en-US" sz="2400" dirty="0" smtClean="0"/>
              <a:t> un </a:t>
            </a:r>
            <a:r>
              <a:rPr lang="en-US" sz="2400" dirty="0" err="1" smtClean="0"/>
              <a:t>nodo</a:t>
            </a:r>
            <a:r>
              <a:rPr lang="en-US" sz="2400" dirty="0" smtClean="0"/>
              <a:t> PBR (Physically based rendering),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aumenta</a:t>
            </a:r>
            <a:r>
              <a:rPr lang="en-US" sz="2400" dirty="0" smtClean="0"/>
              <a:t> la </a:t>
            </a:r>
            <a:r>
              <a:rPr lang="en-US" sz="2400" dirty="0" err="1" smtClean="0"/>
              <a:t>fedeltà</a:t>
            </a:r>
            <a:r>
              <a:rPr lang="en-US" sz="2400" dirty="0" smtClean="0"/>
              <a:t> con la </a:t>
            </a:r>
            <a:r>
              <a:rPr lang="en-US" sz="2400" dirty="0" err="1" smtClean="0"/>
              <a:t>realtà</a:t>
            </a:r>
            <a:r>
              <a:rPr lang="en-US" sz="2400" dirty="0" smtClean="0"/>
              <a:t>, </a:t>
            </a:r>
            <a:r>
              <a:rPr lang="en-US" sz="2400" dirty="0" err="1" smtClean="0"/>
              <a:t>riducendo</a:t>
            </a:r>
            <a:r>
              <a:rPr lang="en-US" sz="2400" dirty="0" smtClean="0"/>
              <a:t> lo </a:t>
            </a:r>
            <a:r>
              <a:rPr lang="en-US" sz="2400" dirty="0" err="1" smtClean="0"/>
              <a:t>sforzo</a:t>
            </a:r>
            <a:r>
              <a:rPr lang="en-US" sz="2400" dirty="0" smtClean="0"/>
              <a:t> </a:t>
            </a:r>
            <a:r>
              <a:rPr lang="en-US" sz="2400" dirty="0" err="1" smtClean="0"/>
              <a:t>nel</a:t>
            </a:r>
            <a:r>
              <a:rPr lang="en-US" sz="2400" dirty="0" smtClean="0"/>
              <a:t> </a:t>
            </a:r>
            <a:r>
              <a:rPr lang="en-US" sz="2400" dirty="0" err="1" smtClean="0"/>
              <a:t>creare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sistema</a:t>
            </a:r>
            <a:r>
              <a:rPr lang="en-US" sz="2400" dirty="0" smtClean="0"/>
              <a:t> a </a:t>
            </a:r>
            <a:r>
              <a:rPr lang="en-US" sz="2400" dirty="0" err="1" smtClean="0"/>
              <a:t>nodi</a:t>
            </a: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818967"/>
              </p:ext>
            </p:extLst>
          </p:nvPr>
        </p:nvGraphicFramePr>
        <p:xfrm>
          <a:off x="2844800" y="2811073"/>
          <a:ext cx="5671457" cy="3223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0" name="Image" r:id="rId5" imgW="24304680" imgH="13815720" progId="Photoshop.Image.18">
                  <p:embed/>
                </p:oleObj>
              </mc:Choice>
              <mc:Fallback>
                <p:oleObj name="Image" r:id="rId5" imgW="24304680" imgH="138157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44800" y="2811073"/>
                        <a:ext cx="5671457" cy="3223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617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285422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cap="small" smtClean="0"/>
              <a:t>Lezione 5: Materiali</a:t>
            </a:r>
            <a:endParaRPr lang="en-US" sz="6600" b="1" cap="small"/>
          </a:p>
        </p:txBody>
      </p:sp>
    </p:spTree>
    <p:extLst>
      <p:ext uri="{BB962C8B-B14F-4D97-AF65-F5344CB8AC3E}">
        <p14:creationId xmlns:p14="http://schemas.microsoft.com/office/powerpoint/2010/main" val="6821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20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PBR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400714"/>
              </p:ext>
            </p:extLst>
          </p:nvPr>
        </p:nvGraphicFramePr>
        <p:xfrm>
          <a:off x="1820334" y="1510898"/>
          <a:ext cx="8128000" cy="461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1" name="Image" r:id="rId5" imgW="24342840" imgH="13815720" progId="Photoshop.Image.18">
                  <p:embed/>
                </p:oleObj>
              </mc:Choice>
              <mc:Fallback>
                <p:oleObj name="Image" r:id="rId5" imgW="24342840" imgH="138157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20334" y="1510898"/>
                        <a:ext cx="8128000" cy="461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910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21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Materiali e superfici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Il </a:t>
            </a:r>
            <a:r>
              <a:rPr lang="en-US" sz="2400" dirty="0" err="1" smtClean="0"/>
              <a:t>materiale</a:t>
            </a:r>
            <a:r>
              <a:rPr lang="en-US" sz="2400" dirty="0" smtClean="0"/>
              <a:t> </a:t>
            </a:r>
            <a:r>
              <a:rPr lang="en-US" sz="2400" dirty="0" err="1" smtClean="0"/>
              <a:t>descrive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comportamento</a:t>
            </a:r>
            <a:r>
              <a:rPr lang="en-US" sz="2400" dirty="0" smtClean="0"/>
              <a:t> </a:t>
            </a:r>
            <a:r>
              <a:rPr lang="en-US" sz="2400" dirty="0" err="1" smtClean="0"/>
              <a:t>visivo</a:t>
            </a:r>
            <a:r>
              <a:rPr lang="en-US" sz="2400" dirty="0" smtClean="0"/>
              <a:t> </a:t>
            </a:r>
            <a:r>
              <a:rPr lang="en-US" sz="2400" dirty="0" err="1" smtClean="0"/>
              <a:t>della</a:t>
            </a:r>
            <a:r>
              <a:rPr lang="en-US" sz="2400" dirty="0" smtClean="0"/>
              <a:t> nostra mesh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Principalmente</a:t>
            </a:r>
            <a:r>
              <a:rPr lang="en-US" sz="2400" dirty="0" smtClean="0"/>
              <a:t> la </a:t>
            </a:r>
            <a:r>
              <a:rPr lang="en-US" sz="2400" dirty="0" err="1" smtClean="0"/>
              <a:t>superficie</a:t>
            </a:r>
            <a:r>
              <a:rPr lang="en-US" sz="2400" dirty="0" smtClean="0"/>
              <a:t>, ma non </a:t>
            </a:r>
            <a:r>
              <a:rPr lang="en-US" sz="2400" dirty="0" err="1" smtClean="0"/>
              <a:t>obbligatoriamente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Ogni</a:t>
            </a:r>
            <a:r>
              <a:rPr lang="en-US" sz="2400" dirty="0" smtClean="0"/>
              <a:t> </a:t>
            </a:r>
            <a:r>
              <a:rPr lang="en-US" sz="2400" dirty="0" err="1" smtClean="0"/>
              <a:t>superficie</a:t>
            </a:r>
            <a:r>
              <a:rPr lang="en-US" sz="2400" dirty="0" smtClean="0"/>
              <a:t> </a:t>
            </a:r>
            <a:r>
              <a:rPr lang="en-US" sz="2400" dirty="0" smtClean="0"/>
              <a:t>ha </a:t>
            </a:r>
            <a:r>
              <a:rPr lang="en-US" sz="2400" dirty="0" err="1" smtClean="0"/>
              <a:t>dei</a:t>
            </a:r>
            <a:r>
              <a:rPr lang="en-US" sz="2400" dirty="0" smtClean="0"/>
              <a:t> </a:t>
            </a:r>
            <a:r>
              <a:rPr lang="en-US" sz="2400" dirty="0" err="1" smtClean="0"/>
              <a:t>valori</a:t>
            </a:r>
            <a:r>
              <a:rPr lang="en-US" sz="2400" dirty="0" smtClean="0"/>
              <a:t> </a:t>
            </a:r>
            <a:r>
              <a:rPr lang="en-US" sz="2400" dirty="0" err="1" smtClean="0"/>
              <a:t>specifici</a:t>
            </a:r>
            <a:r>
              <a:rPr lang="en-US" sz="2400" dirty="0" smtClean="0"/>
              <a:t>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influenzano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comportamento</a:t>
            </a:r>
            <a:r>
              <a:rPr lang="en-US" sz="2400" dirty="0" smtClean="0"/>
              <a:t> finale del </a:t>
            </a:r>
            <a:r>
              <a:rPr lang="en-US" sz="2400" dirty="0" err="1" smtClean="0"/>
              <a:t>materiale</a:t>
            </a:r>
            <a:r>
              <a:rPr lang="en-US" sz="2400" dirty="0" smtClean="0"/>
              <a:t>, e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sono</a:t>
            </a:r>
            <a:r>
              <a:rPr lang="en-US" sz="2400" dirty="0" smtClean="0"/>
              <a:t> </a:t>
            </a:r>
            <a:r>
              <a:rPr lang="en-US" sz="2400" dirty="0" err="1" smtClean="0"/>
              <a:t>proprie</a:t>
            </a:r>
            <a:r>
              <a:rPr lang="en-US" sz="2400" dirty="0" smtClean="0"/>
              <a:t> di </a:t>
            </a:r>
            <a:r>
              <a:rPr lang="en-US" sz="2400" dirty="0" err="1" smtClean="0"/>
              <a:t>ogni</a:t>
            </a:r>
            <a:r>
              <a:rPr lang="en-US" sz="2400" dirty="0" smtClean="0"/>
              <a:t> </a:t>
            </a:r>
            <a:r>
              <a:rPr lang="en-US" sz="2400" dirty="0" err="1" smtClean="0"/>
              <a:t>oggetto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Ruvidità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Riflettività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Trasparenza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Fresnel 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 </a:t>
            </a:r>
            <a:r>
              <a:rPr lang="en-US" sz="2400" dirty="0" err="1" smtClean="0"/>
              <a:t>altri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2400" u="sng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Modificando</a:t>
            </a:r>
            <a:r>
              <a:rPr lang="en-US" sz="2400" dirty="0" smtClean="0"/>
              <a:t> </a:t>
            </a:r>
            <a:r>
              <a:rPr lang="en-US" sz="2400" dirty="0" err="1" smtClean="0"/>
              <a:t>questi</a:t>
            </a:r>
            <a:r>
              <a:rPr lang="en-US" sz="2400" dirty="0" smtClean="0"/>
              <a:t> </a:t>
            </a:r>
            <a:r>
              <a:rPr lang="en-US" sz="2400" dirty="0" err="1" smtClean="0"/>
              <a:t>valori</a:t>
            </a:r>
            <a:r>
              <a:rPr lang="en-US" sz="2400" dirty="0" smtClean="0"/>
              <a:t>, </a:t>
            </a:r>
            <a:r>
              <a:rPr lang="en-US" sz="2400" dirty="0" err="1" smtClean="0"/>
              <a:t>si</a:t>
            </a:r>
            <a:r>
              <a:rPr lang="en-US" sz="2400" dirty="0" smtClean="0"/>
              <a:t> </a:t>
            </a:r>
            <a:r>
              <a:rPr lang="en-US" sz="2400" dirty="0" err="1" smtClean="0"/>
              <a:t>modificherà</a:t>
            </a:r>
            <a:r>
              <a:rPr lang="en-US" sz="2400" dirty="0" smtClean="0"/>
              <a:t> </a:t>
            </a:r>
            <a:r>
              <a:rPr lang="en-US" sz="2400" dirty="0" err="1" smtClean="0"/>
              <a:t>l'aspetto</a:t>
            </a:r>
            <a:r>
              <a:rPr lang="en-US" sz="2400" dirty="0" smtClean="0"/>
              <a:t> finale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materiale</a:t>
            </a:r>
            <a:r>
              <a:rPr lang="en-US" sz="2400" dirty="0" smtClean="0"/>
              <a:t> </a:t>
            </a:r>
            <a:r>
              <a:rPr lang="en-US" sz="2400" dirty="0" err="1" smtClean="0"/>
              <a:t>darà</a:t>
            </a:r>
            <a:r>
              <a:rPr lang="en-US" sz="2400" dirty="0" smtClean="0"/>
              <a:t> </a:t>
            </a:r>
            <a:r>
              <a:rPr lang="en-US" sz="2400" dirty="0" err="1" smtClean="0"/>
              <a:t>alla</a:t>
            </a:r>
            <a:r>
              <a:rPr lang="en-US" sz="2400" dirty="0" smtClean="0"/>
              <a:t> mesh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3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22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Materiali e superfici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16" y="1268835"/>
            <a:ext cx="61595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23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Materiali nella realtà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 </a:t>
            </a:r>
            <a:r>
              <a:rPr lang="en-US" sz="2400" dirty="0" err="1" smtClean="0"/>
              <a:t>materiali</a:t>
            </a:r>
            <a:r>
              <a:rPr lang="en-US" sz="2400" dirty="0" smtClean="0"/>
              <a:t> del </a:t>
            </a:r>
            <a:r>
              <a:rPr lang="en-US" sz="2400" dirty="0" err="1" smtClean="0"/>
              <a:t>mondo</a:t>
            </a:r>
            <a:r>
              <a:rPr lang="en-US" sz="2400" dirty="0" smtClean="0"/>
              <a:t> </a:t>
            </a:r>
            <a:r>
              <a:rPr lang="en-US" sz="2400" dirty="0" err="1" smtClean="0"/>
              <a:t>reale</a:t>
            </a:r>
            <a:r>
              <a:rPr lang="en-US" sz="2400" dirty="0" smtClean="0"/>
              <a:t> </a:t>
            </a:r>
            <a:r>
              <a:rPr lang="en-US" sz="2400" dirty="0" err="1" smtClean="0"/>
              <a:t>possono</a:t>
            </a:r>
            <a:r>
              <a:rPr lang="en-US" sz="2400" dirty="0" smtClean="0"/>
              <a:t> </a:t>
            </a:r>
            <a:r>
              <a:rPr lang="en-US" sz="2400" dirty="0" err="1" smtClean="0"/>
              <a:t>essere</a:t>
            </a:r>
            <a:r>
              <a:rPr lang="en-US" sz="2400" dirty="0" smtClean="0"/>
              <a:t> </a:t>
            </a:r>
            <a:r>
              <a:rPr lang="en-US" sz="2400" dirty="0" err="1" smtClean="0"/>
              <a:t>divisi</a:t>
            </a:r>
            <a:r>
              <a:rPr lang="en-US" sz="2400" dirty="0" smtClean="0"/>
              <a:t> in due diverse </a:t>
            </a:r>
            <a:r>
              <a:rPr lang="en-US" sz="2400" dirty="0" err="1" smtClean="0"/>
              <a:t>categorie</a:t>
            </a:r>
            <a:r>
              <a:rPr lang="en-US" sz="2400" dirty="0" smtClean="0"/>
              <a:t>: </a:t>
            </a:r>
            <a:r>
              <a:rPr lang="en-US" sz="2400" dirty="0" err="1" smtClean="0"/>
              <a:t>Dielettrici</a:t>
            </a:r>
            <a:r>
              <a:rPr lang="en-US" sz="2400" dirty="0" smtClean="0"/>
              <a:t> e </a:t>
            </a:r>
            <a:r>
              <a:rPr lang="en-US" sz="2400" dirty="0" err="1" smtClean="0"/>
              <a:t>Metallici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Le </a:t>
            </a:r>
            <a:r>
              <a:rPr lang="en-US" sz="2400" dirty="0" err="1" smtClean="0"/>
              <a:t>proprietà</a:t>
            </a:r>
            <a:r>
              <a:rPr lang="en-US" sz="2400" dirty="0" smtClean="0"/>
              <a:t> </a:t>
            </a:r>
            <a:r>
              <a:rPr lang="en-US" sz="2400" dirty="0" err="1" smtClean="0"/>
              <a:t>fisiche</a:t>
            </a:r>
            <a:r>
              <a:rPr lang="en-US" sz="2400" dirty="0" smtClean="0"/>
              <a:t> di </a:t>
            </a:r>
            <a:r>
              <a:rPr lang="en-US" sz="2400" dirty="0" err="1" smtClean="0"/>
              <a:t>queste</a:t>
            </a:r>
            <a:r>
              <a:rPr lang="en-US" sz="2400" dirty="0" smtClean="0"/>
              <a:t> due </a:t>
            </a:r>
            <a:r>
              <a:rPr lang="en-US" sz="2400" dirty="0" err="1" smtClean="0"/>
              <a:t>categorie</a:t>
            </a:r>
            <a:r>
              <a:rPr lang="en-US" sz="2400" dirty="0" smtClean="0"/>
              <a:t> </a:t>
            </a:r>
            <a:r>
              <a:rPr lang="en-US" sz="2400" dirty="0" err="1" smtClean="0"/>
              <a:t>sono</a:t>
            </a:r>
            <a:r>
              <a:rPr lang="en-US" sz="2400" dirty="0" smtClean="0"/>
              <a:t> diverse a </a:t>
            </a:r>
            <a:r>
              <a:rPr lang="en-US" sz="2400" dirty="0" err="1" smtClean="0"/>
              <a:t>causa</a:t>
            </a:r>
            <a:r>
              <a:rPr lang="en-US" sz="2400" dirty="0" smtClean="0"/>
              <a:t> del </a:t>
            </a:r>
            <a:r>
              <a:rPr lang="en-US" sz="2400" dirty="0" err="1" smtClean="0"/>
              <a:t>diverso</a:t>
            </a:r>
            <a:r>
              <a:rPr lang="en-US" sz="2400" dirty="0" smtClean="0"/>
              <a:t> </a:t>
            </a:r>
            <a:r>
              <a:rPr lang="en-US" sz="2400" dirty="0" err="1" smtClean="0"/>
              <a:t>comportamento</a:t>
            </a:r>
            <a:r>
              <a:rPr lang="en-US" sz="2400" dirty="0" smtClean="0"/>
              <a:t> </a:t>
            </a:r>
            <a:r>
              <a:rPr lang="en-US" sz="2400" dirty="0" err="1" smtClean="0"/>
              <a:t>che</a:t>
            </a:r>
            <a:r>
              <a:rPr lang="en-US" sz="2400" dirty="0" smtClean="0"/>
              <a:t> ha la </a:t>
            </a:r>
            <a:r>
              <a:rPr lang="en-US" sz="2400" dirty="0" err="1" smtClean="0"/>
              <a:t>luce</a:t>
            </a:r>
            <a:r>
              <a:rPr lang="en-US" sz="2400" dirty="0" smtClean="0"/>
              <a:t> in </a:t>
            </a:r>
            <a:r>
              <a:rPr lang="en-US" sz="2400" dirty="0" err="1" smtClean="0"/>
              <a:t>relazione</a:t>
            </a:r>
            <a:r>
              <a:rPr lang="en-US" sz="2400" dirty="0" smtClean="0"/>
              <a:t> </a:t>
            </a:r>
            <a:r>
              <a:rPr lang="en-US" sz="2400" dirty="0" err="1" smtClean="0"/>
              <a:t>alla</a:t>
            </a:r>
            <a:r>
              <a:rPr lang="en-US" sz="2400" dirty="0" smtClean="0"/>
              <a:t> </a:t>
            </a:r>
            <a:r>
              <a:rPr lang="en-US" sz="2400" dirty="0" err="1" smtClean="0"/>
              <a:t>materia</a:t>
            </a: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10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376895"/>
              </p:ext>
            </p:extLst>
          </p:nvPr>
        </p:nvGraphicFramePr>
        <p:xfrm>
          <a:off x="2175986" y="3412068"/>
          <a:ext cx="2833996" cy="2547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0" name="Image" r:id="rId5" imgW="9409320" imgH="8457120" progId="Photoshop.Image.18">
                  <p:embed/>
                </p:oleObj>
              </mc:Choice>
              <mc:Fallback>
                <p:oleObj name="Image" r:id="rId5" imgW="9409320" imgH="84571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75986" y="3412068"/>
                        <a:ext cx="2833996" cy="2547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899372"/>
              </p:ext>
            </p:extLst>
          </p:nvPr>
        </p:nvGraphicFramePr>
        <p:xfrm>
          <a:off x="6422406" y="3412067"/>
          <a:ext cx="2833996" cy="2547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1" name="Image" r:id="rId7" imgW="9409320" imgH="8457120" progId="Photoshop.Image.18">
                  <p:embed/>
                </p:oleObj>
              </mc:Choice>
              <mc:Fallback>
                <p:oleObj name="Image" r:id="rId7" imgW="9409320" imgH="84571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22406" y="3412067"/>
                        <a:ext cx="2833996" cy="2547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592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24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Shader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Per </a:t>
            </a:r>
            <a:r>
              <a:rPr lang="en-US" sz="2400" dirty="0" err="1" smtClean="0"/>
              <a:t>descrivere</a:t>
            </a:r>
            <a:r>
              <a:rPr lang="en-US" sz="2400" dirty="0" smtClean="0"/>
              <a:t> le </a:t>
            </a:r>
            <a:r>
              <a:rPr lang="en-US" sz="2400" dirty="0" err="1" smtClean="0"/>
              <a:t>superfici</a:t>
            </a:r>
            <a:r>
              <a:rPr lang="en-US" sz="2400" dirty="0" smtClean="0"/>
              <a:t>, I </a:t>
            </a:r>
            <a:r>
              <a:rPr lang="en-US" sz="2400" dirty="0" err="1" smtClean="0"/>
              <a:t>materiali</a:t>
            </a:r>
            <a:r>
              <a:rPr lang="en-US" sz="2400" dirty="0" smtClean="0"/>
              <a:t> </a:t>
            </a:r>
            <a:r>
              <a:rPr lang="en-US" sz="2400" dirty="0" err="1" smtClean="0"/>
              <a:t>utilizzano</a:t>
            </a:r>
            <a:r>
              <a:rPr lang="en-US" sz="2400" dirty="0" smtClean="0"/>
              <a:t> </a:t>
            </a:r>
            <a:r>
              <a:rPr lang="en-US" sz="2400" dirty="0" err="1" smtClean="0"/>
              <a:t>degli</a:t>
            </a:r>
            <a:r>
              <a:rPr lang="en-US" sz="2400" dirty="0" smtClean="0"/>
              <a:t> SHADER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Un </a:t>
            </a:r>
            <a:r>
              <a:rPr lang="en-US" sz="2400" dirty="0" err="1" smtClean="0"/>
              <a:t>materiale</a:t>
            </a:r>
            <a:r>
              <a:rPr lang="en-US" sz="2400" dirty="0" smtClean="0"/>
              <a:t> è </a:t>
            </a:r>
            <a:r>
              <a:rPr lang="en-US" sz="2400" dirty="0" err="1" smtClean="0"/>
              <a:t>composto</a:t>
            </a:r>
            <a:r>
              <a:rPr lang="en-US" sz="2400" dirty="0" smtClean="0"/>
              <a:t> da </a:t>
            </a:r>
            <a:r>
              <a:rPr lang="en-US" sz="2400" dirty="0" err="1" smtClean="0"/>
              <a:t>almeno</a:t>
            </a:r>
            <a:r>
              <a:rPr lang="en-US" sz="2400" dirty="0" smtClean="0"/>
              <a:t> </a:t>
            </a:r>
            <a:r>
              <a:rPr lang="en-US" sz="2400" dirty="0" err="1" smtClean="0"/>
              <a:t>uno</a:t>
            </a:r>
            <a:r>
              <a:rPr lang="en-US" sz="2400" dirty="0" smtClean="0"/>
              <a:t> </a:t>
            </a:r>
            <a:r>
              <a:rPr lang="en-US" sz="2400" dirty="0" err="1" smtClean="0"/>
              <a:t>shader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Anche</a:t>
            </a:r>
            <a:r>
              <a:rPr lang="en-US" sz="2400" dirty="0"/>
              <a:t> </a:t>
            </a:r>
            <a:r>
              <a:rPr lang="en-US" sz="2400" dirty="0" err="1"/>
              <a:t>gli</a:t>
            </a:r>
            <a:r>
              <a:rPr lang="en-US" sz="2400" dirty="0"/>
              <a:t> </a:t>
            </a:r>
            <a:r>
              <a:rPr lang="en-US" sz="2400" dirty="0" err="1"/>
              <a:t>shader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smtClean="0"/>
              <a:t>NODI</a:t>
            </a:r>
            <a:endParaRPr lang="en-US" sz="2400" dirty="0"/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Gli</a:t>
            </a:r>
            <a:r>
              <a:rPr lang="en-US" sz="2400" dirty="0" smtClean="0"/>
              <a:t> </a:t>
            </a:r>
            <a:r>
              <a:rPr lang="en-US" sz="2400" dirty="0" err="1" smtClean="0"/>
              <a:t>shader</a:t>
            </a:r>
            <a:r>
              <a:rPr lang="en-US" sz="2400" dirty="0" smtClean="0"/>
              <a:t> </a:t>
            </a:r>
            <a:r>
              <a:rPr lang="en-US" sz="2400" dirty="0" err="1" smtClean="0"/>
              <a:t>descrivono</a:t>
            </a:r>
            <a:r>
              <a:rPr lang="en-US" sz="2400" dirty="0" smtClean="0"/>
              <a:t> </a:t>
            </a:r>
            <a:r>
              <a:rPr lang="en-US" sz="2400" dirty="0" err="1" smtClean="0"/>
              <a:t>matematicamente</a:t>
            </a:r>
            <a:r>
              <a:rPr lang="en-US" sz="2400" dirty="0" smtClean="0"/>
              <a:t> la </a:t>
            </a:r>
            <a:r>
              <a:rPr lang="en-US" sz="2400" dirty="0" err="1" smtClean="0"/>
              <a:t>superficie</a:t>
            </a:r>
            <a:r>
              <a:rPr lang="en-US" sz="2400" dirty="0" smtClean="0"/>
              <a:t> di un </a:t>
            </a:r>
            <a:r>
              <a:rPr lang="en-US" sz="2400" dirty="0" err="1" smtClean="0"/>
              <a:t>modello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Questi</a:t>
            </a:r>
            <a:r>
              <a:rPr lang="en-US" sz="2400" dirty="0" smtClean="0"/>
              <a:t> </a:t>
            </a:r>
            <a:r>
              <a:rPr lang="en-US" sz="2400" dirty="0" err="1" smtClean="0"/>
              <a:t>shader</a:t>
            </a:r>
            <a:r>
              <a:rPr lang="en-US" sz="2400" dirty="0" smtClean="0"/>
              <a:t> </a:t>
            </a:r>
            <a:r>
              <a:rPr lang="en-US" sz="2400" dirty="0" err="1" smtClean="0"/>
              <a:t>possono</a:t>
            </a:r>
            <a:r>
              <a:rPr lang="en-US" sz="2400" dirty="0" smtClean="0"/>
              <a:t> </a:t>
            </a:r>
            <a:r>
              <a:rPr lang="en-US" sz="2400" dirty="0" err="1" smtClean="0"/>
              <a:t>essere</a:t>
            </a:r>
            <a:r>
              <a:rPr lang="en-US" sz="2400" dirty="0" smtClean="0"/>
              <a:t> </a:t>
            </a:r>
            <a:r>
              <a:rPr lang="en-US" sz="2400" dirty="0" err="1" smtClean="0"/>
              <a:t>mixati</a:t>
            </a:r>
            <a:r>
              <a:rPr lang="en-US" sz="2400" dirty="0" smtClean="0"/>
              <a:t> per </a:t>
            </a:r>
            <a:r>
              <a:rPr lang="en-US" sz="2400" dirty="0" err="1" smtClean="0"/>
              <a:t>ottenere</a:t>
            </a:r>
            <a:r>
              <a:rPr lang="en-US" sz="2400" dirty="0" smtClean="0"/>
              <a:t> </a:t>
            </a:r>
            <a:r>
              <a:rPr lang="en-US" sz="2400" dirty="0" err="1" smtClean="0"/>
              <a:t>risultati</a:t>
            </a:r>
            <a:r>
              <a:rPr lang="en-US" sz="2400" dirty="0" smtClean="0"/>
              <a:t> </a:t>
            </a:r>
            <a:r>
              <a:rPr lang="en-US" sz="2400" dirty="0" err="1" smtClean="0"/>
              <a:t>aggiuntivi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Fino</a:t>
            </a:r>
            <a:r>
              <a:rPr lang="en-US" sz="2400" dirty="0" smtClean="0"/>
              <a:t> a </a:t>
            </a:r>
            <a:r>
              <a:rPr lang="en-US" sz="2400" dirty="0" err="1" smtClean="0"/>
              <a:t>qualche</a:t>
            </a:r>
            <a:r>
              <a:rPr lang="en-US" sz="2400" dirty="0" smtClean="0"/>
              <a:t> </a:t>
            </a:r>
            <a:r>
              <a:rPr lang="en-US" sz="2400" dirty="0" err="1" smtClean="0"/>
              <a:t>mese</a:t>
            </a:r>
            <a:r>
              <a:rPr lang="en-US" sz="2400" dirty="0" smtClean="0"/>
              <a:t> </a:t>
            </a:r>
            <a:r>
              <a:rPr lang="en-US" sz="2400" dirty="0" err="1" smtClean="0"/>
              <a:t>fa</a:t>
            </a:r>
            <a:r>
              <a:rPr lang="en-US" sz="2400" dirty="0" smtClean="0"/>
              <a:t>, per </a:t>
            </a:r>
            <a:r>
              <a:rPr lang="en-US" sz="2400" dirty="0" err="1" smtClean="0"/>
              <a:t>ottenere</a:t>
            </a:r>
            <a:r>
              <a:rPr lang="en-US" sz="2400" dirty="0" smtClean="0"/>
              <a:t> un </a:t>
            </a:r>
            <a:r>
              <a:rPr lang="en-US" sz="2400" dirty="0" err="1" smtClean="0"/>
              <a:t>comportamento</a:t>
            </a:r>
            <a:r>
              <a:rPr lang="en-US" sz="2400" dirty="0" smtClean="0"/>
              <a:t> PBR era </a:t>
            </a:r>
            <a:r>
              <a:rPr lang="en-US" sz="2400" dirty="0" err="1" smtClean="0"/>
              <a:t>necessaria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combinazione</a:t>
            </a:r>
            <a:r>
              <a:rPr lang="en-US" sz="2400" dirty="0" smtClean="0"/>
              <a:t> di </a:t>
            </a:r>
            <a:r>
              <a:rPr lang="en-US" sz="2400" dirty="0" err="1" smtClean="0"/>
              <a:t>shaders</a:t>
            </a:r>
            <a:r>
              <a:rPr lang="en-US" sz="2400" dirty="0" smtClean="0"/>
              <a:t>, </a:t>
            </a:r>
            <a:r>
              <a:rPr lang="en-US" sz="2400" dirty="0" err="1" smtClean="0"/>
              <a:t>oggi</a:t>
            </a:r>
            <a:r>
              <a:rPr lang="en-US" sz="2400" dirty="0" smtClean="0"/>
              <a:t> Blender ha </a:t>
            </a:r>
            <a:r>
              <a:rPr lang="en-US" sz="2400" dirty="0" err="1" smtClean="0"/>
              <a:t>uno</a:t>
            </a:r>
            <a:r>
              <a:rPr lang="en-US" sz="2400" dirty="0" smtClean="0"/>
              <a:t> </a:t>
            </a:r>
            <a:r>
              <a:rPr lang="en-US" sz="2400" dirty="0" err="1" smtClean="0"/>
              <a:t>shader</a:t>
            </a:r>
            <a:r>
              <a:rPr lang="en-US" sz="2400" dirty="0" smtClean="0"/>
              <a:t>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racchiude</a:t>
            </a:r>
            <a:r>
              <a:rPr lang="en-US" sz="2400" dirty="0" smtClean="0"/>
              <a:t> </a:t>
            </a:r>
            <a:r>
              <a:rPr lang="en-US" sz="2400" dirty="0" err="1" smtClean="0"/>
              <a:t>tutti</a:t>
            </a:r>
            <a:r>
              <a:rPr lang="en-US" sz="2400" dirty="0" smtClean="0"/>
              <a:t> </a:t>
            </a:r>
            <a:r>
              <a:rPr lang="en-US" sz="2400" dirty="0" err="1" smtClean="0"/>
              <a:t>questi</a:t>
            </a:r>
            <a:r>
              <a:rPr lang="en-US" sz="2400" dirty="0" smtClean="0"/>
              <a:t> </a:t>
            </a:r>
            <a:r>
              <a:rPr lang="en-US" sz="2400" dirty="0" err="1" smtClean="0"/>
              <a:t>valori</a:t>
            </a:r>
            <a:r>
              <a:rPr lang="en-US" sz="2400" dirty="0" smtClean="0"/>
              <a:t> in un </a:t>
            </a:r>
            <a:r>
              <a:rPr lang="en-US" sz="2400" dirty="0" err="1" smtClean="0"/>
              <a:t>unico</a:t>
            </a:r>
            <a:r>
              <a:rPr lang="en-US" sz="2400" dirty="0" smtClean="0"/>
              <a:t> </a:t>
            </a:r>
            <a:r>
              <a:rPr lang="en-US" sz="2400" dirty="0" err="1" smtClean="0"/>
              <a:t>nodo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10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25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Principled</a:t>
            </a:r>
            <a:r>
              <a:rPr lang="it-IT" sz="2800" dirty="0" smtClean="0"/>
              <a:t> </a:t>
            </a:r>
            <a:r>
              <a:rPr lang="it-IT" sz="2800" dirty="0" err="1" smtClean="0"/>
              <a:t>Shader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77782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Tramite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Principled </a:t>
            </a:r>
            <a:r>
              <a:rPr lang="en-US" sz="2400" dirty="0" err="1" smtClean="0"/>
              <a:t>shader</a:t>
            </a:r>
            <a:r>
              <a:rPr lang="en-US" sz="2400" dirty="0" smtClean="0"/>
              <a:t>, è </a:t>
            </a:r>
            <a:r>
              <a:rPr lang="en-US" sz="2400" dirty="0" err="1" smtClean="0"/>
              <a:t>possibile</a:t>
            </a:r>
            <a:r>
              <a:rPr lang="en-US" sz="2400" dirty="0" smtClean="0"/>
              <a:t> </a:t>
            </a:r>
            <a:r>
              <a:rPr lang="en-US" sz="2400" dirty="0" err="1" smtClean="0"/>
              <a:t>ottenere</a:t>
            </a:r>
            <a:r>
              <a:rPr lang="en-US" sz="2400" dirty="0" smtClean="0"/>
              <a:t> un </a:t>
            </a:r>
            <a:r>
              <a:rPr lang="en-US" sz="2400" dirty="0" err="1" smtClean="0"/>
              <a:t>comportamento</a:t>
            </a:r>
            <a:r>
              <a:rPr lang="en-US" sz="2400" dirty="0" smtClean="0"/>
              <a:t> PBR </a:t>
            </a:r>
            <a:r>
              <a:rPr lang="en-US" sz="2400" dirty="0" err="1" smtClean="0"/>
              <a:t>nella</a:t>
            </a:r>
            <a:r>
              <a:rPr lang="en-US" sz="2400" dirty="0" smtClean="0"/>
              <a:t> </a:t>
            </a:r>
            <a:r>
              <a:rPr lang="en-US" sz="2400" dirty="0" err="1" smtClean="0"/>
              <a:t>maggior</a:t>
            </a:r>
            <a:r>
              <a:rPr lang="en-US" sz="2400" dirty="0" smtClean="0"/>
              <a:t> parte </a:t>
            </a:r>
            <a:r>
              <a:rPr lang="en-US" sz="2400" dirty="0" err="1" smtClean="0"/>
              <a:t>dei</a:t>
            </a:r>
            <a:r>
              <a:rPr lang="en-US" sz="2400" dirty="0" smtClean="0"/>
              <a:t> </a:t>
            </a:r>
            <a:r>
              <a:rPr lang="en-US" sz="2400" dirty="0" err="1" smtClean="0"/>
              <a:t>casi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Il </a:t>
            </a:r>
            <a:r>
              <a:rPr lang="en-US" sz="2400" dirty="0" err="1" smtClean="0"/>
              <a:t>valore</a:t>
            </a:r>
            <a:r>
              <a:rPr lang="en-US" sz="2400" dirty="0" smtClean="0"/>
              <a:t> di </a:t>
            </a:r>
            <a:r>
              <a:rPr lang="en-US" sz="2400" dirty="0" err="1" smtClean="0"/>
              <a:t>metallicità</a:t>
            </a:r>
            <a:r>
              <a:rPr lang="en-US" sz="2400" dirty="0" smtClean="0"/>
              <a:t> </a:t>
            </a:r>
            <a:r>
              <a:rPr lang="en-US" sz="2400" dirty="0" err="1" smtClean="0"/>
              <a:t>indica</a:t>
            </a:r>
            <a:r>
              <a:rPr lang="en-US" sz="2400" dirty="0" smtClean="0"/>
              <a:t> se </a:t>
            </a:r>
            <a:r>
              <a:rPr lang="en-US" sz="2400" dirty="0" err="1" smtClean="0"/>
              <a:t>il</a:t>
            </a:r>
            <a:r>
              <a:rPr lang="en-US" sz="2400" dirty="0" smtClean="0"/>
              <a:t> material è metallic o </a:t>
            </a:r>
            <a:r>
              <a:rPr lang="en-US" sz="2400" dirty="0" err="1" smtClean="0"/>
              <a:t>meno</a:t>
            </a:r>
            <a:r>
              <a:rPr lang="en-US" sz="2400" dirty="0" smtClean="0"/>
              <a:t>. </a:t>
            </a:r>
            <a:r>
              <a:rPr lang="en-US" sz="2400" dirty="0" err="1" smtClean="0"/>
              <a:t>Andrebbe</a:t>
            </a:r>
            <a:r>
              <a:rPr lang="en-US" sz="2400" dirty="0" smtClean="0"/>
              <a:t> </a:t>
            </a:r>
            <a:r>
              <a:rPr lang="en-US" sz="2400" dirty="0" err="1" smtClean="0"/>
              <a:t>sempre</a:t>
            </a:r>
            <a:r>
              <a:rPr lang="en-US" sz="2400" dirty="0" smtClean="0"/>
              <a:t> </a:t>
            </a:r>
            <a:r>
              <a:rPr lang="en-US" sz="2400" dirty="0" err="1" smtClean="0"/>
              <a:t>settato</a:t>
            </a:r>
            <a:r>
              <a:rPr lang="en-US" sz="2400" dirty="0" smtClean="0"/>
              <a:t> a zero o a </a:t>
            </a:r>
            <a:r>
              <a:rPr lang="en-US" sz="2400" dirty="0" err="1" smtClean="0"/>
              <a:t>uno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La roughness </a:t>
            </a:r>
            <a:r>
              <a:rPr lang="en-US" sz="2400" dirty="0" err="1" smtClean="0"/>
              <a:t>indica</a:t>
            </a:r>
            <a:r>
              <a:rPr lang="en-US" sz="2400" dirty="0" smtClean="0"/>
              <a:t> la </a:t>
            </a:r>
            <a:r>
              <a:rPr lang="en-US" sz="2400" dirty="0" err="1" smtClean="0"/>
              <a:t>ruvidità</a:t>
            </a:r>
            <a:r>
              <a:rPr lang="en-US" sz="2400" dirty="0" smtClean="0"/>
              <a:t> del material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La </a:t>
            </a:r>
            <a:r>
              <a:rPr lang="en-US" sz="2400" dirty="0" err="1" smtClean="0"/>
              <a:t>specularità</a:t>
            </a:r>
            <a:r>
              <a:rPr lang="en-US" sz="2400" dirty="0" smtClean="0"/>
              <a:t>, </a:t>
            </a:r>
            <a:r>
              <a:rPr lang="en-US" sz="2400" dirty="0" err="1" smtClean="0"/>
              <a:t>quanto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material </a:t>
            </a:r>
            <a:r>
              <a:rPr lang="en-US" sz="2400" dirty="0" err="1" smtClean="0"/>
              <a:t>riflette</a:t>
            </a:r>
            <a:r>
              <a:rPr lang="en-US" sz="2400" dirty="0" smtClean="0"/>
              <a:t> la </a:t>
            </a:r>
            <a:r>
              <a:rPr lang="en-US" sz="2400" dirty="0" err="1" smtClean="0"/>
              <a:t>luce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L’anisotropicità</a:t>
            </a:r>
            <a:r>
              <a:rPr lang="en-US" sz="2400" dirty="0" smtClean="0"/>
              <a:t>, la </a:t>
            </a:r>
            <a:r>
              <a:rPr lang="en-US" sz="2400" dirty="0" err="1" smtClean="0"/>
              <a:t>direzione</a:t>
            </a:r>
            <a:r>
              <a:rPr lang="en-US" sz="2400" dirty="0" smtClean="0"/>
              <a:t> in cui </a:t>
            </a:r>
            <a:r>
              <a:rPr lang="en-US" sz="2400" dirty="0" err="1" smtClean="0"/>
              <a:t>viene</a:t>
            </a:r>
            <a:r>
              <a:rPr lang="en-US" sz="2400" dirty="0" smtClean="0"/>
              <a:t> </a:t>
            </a:r>
            <a:r>
              <a:rPr lang="en-US" sz="2400" dirty="0" err="1" smtClean="0"/>
              <a:t>diretta</a:t>
            </a:r>
            <a:r>
              <a:rPr lang="en-US" sz="2400" dirty="0" smtClean="0"/>
              <a:t> la </a:t>
            </a:r>
            <a:r>
              <a:rPr lang="en-US" sz="2400" dirty="0" err="1" smtClean="0"/>
              <a:t>luce</a:t>
            </a:r>
            <a:r>
              <a:rPr lang="en-US" sz="2400" dirty="0" smtClean="0"/>
              <a:t> </a:t>
            </a:r>
            <a:r>
              <a:rPr lang="en-US" sz="2400" dirty="0" err="1" smtClean="0"/>
              <a:t>nei</a:t>
            </a:r>
            <a:r>
              <a:rPr lang="en-US" sz="2400" dirty="0" smtClean="0"/>
              <a:t> </a:t>
            </a:r>
            <a:r>
              <a:rPr lang="en-US" sz="2400" dirty="0" err="1" smtClean="0"/>
              <a:t>metalli</a:t>
            </a:r>
            <a:r>
              <a:rPr lang="en-US" sz="2400" dirty="0" smtClean="0"/>
              <a:t> (come </a:t>
            </a:r>
            <a:r>
              <a:rPr lang="en-US" sz="2400" dirty="0" err="1" smtClean="0"/>
              <a:t>nelle</a:t>
            </a:r>
            <a:r>
              <a:rPr lang="en-US" sz="2400" dirty="0" smtClean="0"/>
              <a:t> </a:t>
            </a:r>
            <a:r>
              <a:rPr lang="en-US" sz="2400" dirty="0" err="1" smtClean="0"/>
              <a:t>pentole</a:t>
            </a:r>
            <a:r>
              <a:rPr lang="en-US" sz="2400" dirty="0" smtClean="0"/>
              <a:t>, per </a:t>
            </a:r>
            <a:r>
              <a:rPr lang="en-US" sz="2400" dirty="0" err="1" smtClean="0"/>
              <a:t>capirsi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426354"/>
              </p:ext>
            </p:extLst>
          </p:nvPr>
        </p:nvGraphicFramePr>
        <p:xfrm>
          <a:off x="8321825" y="755095"/>
          <a:ext cx="1883835" cy="5635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0" name="Image" r:id="rId5" imgW="2945880" imgH="8812440" progId="Photoshop.Image.18">
                  <p:embed/>
                </p:oleObj>
              </mc:Choice>
              <mc:Fallback>
                <p:oleObj name="Image" r:id="rId5" imgW="2945880" imgH="88124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21825" y="755095"/>
                        <a:ext cx="1883835" cy="5635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85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26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Materiali e textures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Ai </a:t>
            </a:r>
            <a:r>
              <a:rPr lang="en-US" sz="2400" dirty="0" err="1" smtClean="0"/>
              <a:t>valori</a:t>
            </a:r>
            <a:r>
              <a:rPr lang="en-US" sz="2400" dirty="0" smtClean="0"/>
              <a:t> </a:t>
            </a:r>
            <a:r>
              <a:rPr lang="en-US" sz="2400" dirty="0" err="1" smtClean="0"/>
              <a:t>numerici</a:t>
            </a:r>
            <a:r>
              <a:rPr lang="en-US" sz="2400" dirty="0" smtClean="0"/>
              <a:t> del principled </a:t>
            </a:r>
            <a:r>
              <a:rPr lang="en-US" sz="2400" dirty="0" err="1" smtClean="0"/>
              <a:t>shader</a:t>
            </a:r>
            <a:r>
              <a:rPr lang="en-US" sz="2400" dirty="0" smtClean="0"/>
              <a:t>, </a:t>
            </a:r>
            <a:r>
              <a:rPr lang="en-US" sz="2400" dirty="0" err="1" smtClean="0"/>
              <a:t>si</a:t>
            </a:r>
            <a:r>
              <a:rPr lang="en-US" sz="2400" dirty="0" smtClean="0"/>
              <a:t> </a:t>
            </a:r>
            <a:r>
              <a:rPr lang="en-US" sz="2400" dirty="0" err="1" smtClean="0"/>
              <a:t>può</a:t>
            </a:r>
            <a:r>
              <a:rPr lang="en-US" sz="2400" dirty="0" smtClean="0"/>
              <a:t> </a:t>
            </a:r>
            <a:r>
              <a:rPr lang="en-US" sz="2400" dirty="0" err="1" smtClean="0"/>
              <a:t>associare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texture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Le </a:t>
            </a:r>
            <a:r>
              <a:rPr lang="en-US" sz="2400" dirty="0" smtClean="0"/>
              <a:t>texture </a:t>
            </a:r>
            <a:r>
              <a:rPr lang="en-US" sz="2400" dirty="0" err="1" smtClean="0"/>
              <a:t>hanno</a:t>
            </a:r>
            <a:r>
              <a:rPr lang="en-US" sz="2400" dirty="0" smtClean="0"/>
              <a:t> un </a:t>
            </a:r>
            <a:r>
              <a:rPr lang="en-US" sz="2400" dirty="0" err="1" smtClean="0"/>
              <a:t>nodo</a:t>
            </a:r>
            <a:r>
              <a:rPr lang="en-US" sz="2400" dirty="0" smtClean="0"/>
              <a:t> </a:t>
            </a:r>
            <a:r>
              <a:rPr lang="en-US" sz="2400" dirty="0" err="1" smtClean="0"/>
              <a:t>dedicato</a:t>
            </a:r>
            <a:r>
              <a:rPr lang="en-US" sz="2400" dirty="0" smtClean="0"/>
              <a:t> per </a:t>
            </a:r>
            <a:r>
              <a:rPr lang="en-US" sz="2400" dirty="0" err="1" smtClean="0"/>
              <a:t>essere</a:t>
            </a:r>
            <a:r>
              <a:rPr lang="en-US" sz="2400" dirty="0" smtClean="0"/>
              <a:t> </a:t>
            </a:r>
            <a:r>
              <a:rPr lang="en-US" sz="2400" dirty="0" err="1" smtClean="0"/>
              <a:t>utilizzate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Esse</a:t>
            </a:r>
            <a:r>
              <a:rPr lang="en-US" sz="2400" dirty="0" smtClean="0"/>
              <a:t> non </a:t>
            </a:r>
            <a:r>
              <a:rPr lang="en-US" sz="2400" dirty="0" err="1" smtClean="0"/>
              <a:t>sono</a:t>
            </a:r>
            <a:r>
              <a:rPr lang="en-US" sz="2400" dirty="0" smtClean="0"/>
              <a:t> parte del </a:t>
            </a:r>
            <a:r>
              <a:rPr lang="en-US" sz="2400" dirty="0" err="1" smtClean="0"/>
              <a:t>materiale</a:t>
            </a:r>
            <a:r>
              <a:rPr lang="en-US" sz="2400" dirty="0" smtClean="0"/>
              <a:t> di default, ma ci </a:t>
            </a:r>
            <a:r>
              <a:rPr lang="en-US" sz="2400" dirty="0" err="1" smtClean="0"/>
              <a:t>vengono</a:t>
            </a:r>
            <a:r>
              <a:rPr lang="en-US" sz="2400" dirty="0" smtClean="0"/>
              <a:t> associate </a:t>
            </a:r>
            <a:r>
              <a:rPr lang="en-US" sz="2400" dirty="0" err="1" smtClean="0"/>
              <a:t>tramite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sistema</a:t>
            </a:r>
            <a:r>
              <a:rPr lang="en-US" sz="2400" dirty="0" smtClean="0"/>
              <a:t> a </a:t>
            </a:r>
            <a:r>
              <a:rPr lang="en-US" sz="2400" dirty="0" err="1" smtClean="0"/>
              <a:t>nodi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Se la texture non è </a:t>
            </a:r>
            <a:r>
              <a:rPr lang="en-US" sz="2400" dirty="0" err="1" smtClean="0"/>
              <a:t>una</a:t>
            </a:r>
            <a:r>
              <a:rPr lang="en-US" sz="2400" dirty="0" smtClean="0"/>
              <a:t> albedo, </a:t>
            </a:r>
            <a:r>
              <a:rPr lang="en-US" sz="2400" dirty="0" err="1" smtClean="0"/>
              <a:t>bisogna</a:t>
            </a:r>
            <a:r>
              <a:rPr lang="en-US" sz="2400" dirty="0" smtClean="0"/>
              <a:t> </a:t>
            </a:r>
            <a:r>
              <a:rPr lang="en-US" sz="2400" dirty="0" err="1" smtClean="0"/>
              <a:t>sempre</a:t>
            </a:r>
            <a:r>
              <a:rPr lang="en-US" sz="2400" dirty="0" smtClean="0"/>
              <a:t> </a:t>
            </a:r>
            <a:r>
              <a:rPr lang="en-US" sz="2400" dirty="0" err="1" smtClean="0"/>
              <a:t>selezionare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"non-color data" </a:t>
            </a:r>
            <a:r>
              <a:rPr lang="en-US" sz="2400" dirty="0" err="1" smtClean="0"/>
              <a:t>nel</a:t>
            </a:r>
            <a:r>
              <a:rPr lang="en-US" sz="2400" dirty="0" smtClean="0"/>
              <a:t> </a:t>
            </a:r>
            <a:r>
              <a:rPr lang="en-US" sz="2400" dirty="0" err="1" smtClean="0"/>
              <a:t>nodo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88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27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Fresnel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La Fresnel (</a:t>
            </a:r>
            <a:r>
              <a:rPr lang="en-US" sz="2400" dirty="0" err="1" smtClean="0"/>
              <a:t>letto</a:t>
            </a:r>
            <a:r>
              <a:rPr lang="en-US" sz="2400" dirty="0" smtClean="0"/>
              <a:t> “</a:t>
            </a:r>
            <a:r>
              <a:rPr lang="en-US" sz="2400" dirty="0" err="1" smtClean="0"/>
              <a:t>Frenel</a:t>
            </a:r>
            <a:r>
              <a:rPr lang="en-US" sz="2400" dirty="0" smtClean="0"/>
              <a:t>”) </a:t>
            </a:r>
            <a:r>
              <a:rPr lang="en-US" sz="2400" dirty="0" err="1" smtClean="0"/>
              <a:t>indica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valore</a:t>
            </a:r>
            <a:r>
              <a:rPr lang="en-US" sz="2400" dirty="0" smtClean="0"/>
              <a:t> di </a:t>
            </a:r>
            <a:r>
              <a:rPr lang="en-US" sz="2400" dirty="0" err="1" smtClean="0"/>
              <a:t>riflettività</a:t>
            </a:r>
            <a:r>
              <a:rPr lang="en-US" sz="2400" dirty="0" smtClean="0"/>
              <a:t> di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superficie</a:t>
            </a:r>
            <a:r>
              <a:rPr lang="en-US" sz="2400" dirty="0" smtClean="0"/>
              <a:t> in </a:t>
            </a:r>
            <a:r>
              <a:rPr lang="en-US" sz="2400" dirty="0" err="1" smtClean="0"/>
              <a:t>relazione</a:t>
            </a:r>
            <a:r>
              <a:rPr lang="en-US" sz="2400" dirty="0" smtClean="0"/>
              <a:t> al </a:t>
            </a:r>
            <a:r>
              <a:rPr lang="en-US" sz="2400" dirty="0" err="1" smtClean="0"/>
              <a:t>suo</a:t>
            </a:r>
            <a:r>
              <a:rPr lang="en-US" sz="2400" dirty="0" smtClean="0"/>
              <a:t> </a:t>
            </a:r>
            <a:r>
              <a:rPr lang="en-US" sz="2400" dirty="0" err="1" smtClean="0"/>
              <a:t>angolo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Il principled </a:t>
            </a:r>
            <a:r>
              <a:rPr lang="en-US" sz="2400" dirty="0" err="1" smtClean="0"/>
              <a:t>shader</a:t>
            </a:r>
            <a:r>
              <a:rPr lang="en-US" sz="2400" dirty="0" smtClean="0"/>
              <a:t> lo </a:t>
            </a:r>
            <a:r>
              <a:rPr lang="en-US" sz="2400" dirty="0" err="1" smtClean="0"/>
              <a:t>implementa</a:t>
            </a:r>
            <a:r>
              <a:rPr lang="en-US" sz="2400" dirty="0" smtClean="0"/>
              <a:t> in </a:t>
            </a:r>
            <a:r>
              <a:rPr lang="en-US" sz="2400" dirty="0" err="1" smtClean="0"/>
              <a:t>maniera</a:t>
            </a:r>
            <a:r>
              <a:rPr lang="en-US" sz="2400" dirty="0" smtClean="0"/>
              <a:t> native (</a:t>
            </a:r>
            <a:r>
              <a:rPr lang="en-US" sz="2400" dirty="0" err="1" smtClean="0"/>
              <a:t>essendo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proprietà</a:t>
            </a:r>
            <a:r>
              <a:rPr lang="en-US" sz="2400" dirty="0" smtClean="0"/>
              <a:t> </a:t>
            </a:r>
            <a:r>
              <a:rPr lang="en-US" sz="2400" dirty="0" err="1" smtClean="0"/>
              <a:t>fisica</a:t>
            </a:r>
            <a:r>
              <a:rPr lang="en-US" sz="2400" dirty="0" smtClean="0"/>
              <a:t> </a:t>
            </a:r>
            <a:r>
              <a:rPr lang="en-US" sz="2400" dirty="0" err="1" smtClean="0"/>
              <a:t>dei</a:t>
            </a:r>
            <a:r>
              <a:rPr lang="en-US" sz="2400" dirty="0" smtClean="0"/>
              <a:t> </a:t>
            </a:r>
            <a:r>
              <a:rPr lang="en-US" sz="2400" dirty="0" err="1" smtClean="0"/>
              <a:t>materiali</a:t>
            </a:r>
            <a:r>
              <a:rPr lang="en-US" sz="2400" dirty="0" smtClean="0"/>
              <a:t>), ma </a:t>
            </a:r>
            <a:r>
              <a:rPr lang="en-US" sz="2400" dirty="0" err="1" smtClean="0"/>
              <a:t>usando</a:t>
            </a:r>
            <a:r>
              <a:rPr lang="en-US" sz="2400" dirty="0" smtClean="0"/>
              <a:t> </a:t>
            </a:r>
            <a:r>
              <a:rPr lang="en-US" sz="2400" dirty="0" err="1" smtClean="0"/>
              <a:t>altri</a:t>
            </a:r>
            <a:r>
              <a:rPr lang="en-US" sz="2400" dirty="0" smtClean="0"/>
              <a:t> </a:t>
            </a:r>
            <a:r>
              <a:rPr lang="en-US" sz="2400" dirty="0" err="1" smtClean="0"/>
              <a:t>nodi</a:t>
            </a:r>
            <a:r>
              <a:rPr lang="en-US" sz="2400" dirty="0" smtClean="0"/>
              <a:t>, </a:t>
            </a:r>
            <a:r>
              <a:rPr lang="en-US" sz="2400" dirty="0" err="1" smtClean="0"/>
              <a:t>va</a:t>
            </a:r>
            <a:r>
              <a:rPr lang="en-US" sz="2400" dirty="0" smtClean="0"/>
              <a:t> </a:t>
            </a:r>
            <a:r>
              <a:rPr lang="en-US" sz="2400" dirty="0" err="1" smtClean="0"/>
              <a:t>implementata</a:t>
            </a:r>
            <a:r>
              <a:rPr lang="en-US" sz="2400" dirty="0" smtClean="0"/>
              <a:t> a </a:t>
            </a:r>
            <a:r>
              <a:rPr lang="en-US" sz="2400" dirty="0" err="1" smtClean="0"/>
              <a:t>mano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76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28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Fresnel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997084"/>
              </p:ext>
            </p:extLst>
          </p:nvPr>
        </p:nvGraphicFramePr>
        <p:xfrm>
          <a:off x="1769533" y="1510898"/>
          <a:ext cx="8128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4" name="Image" r:id="rId5" imgW="24266520" imgH="13650480" progId="Photoshop.Image.18">
                  <p:embed/>
                </p:oleObj>
              </mc:Choice>
              <mc:Fallback>
                <p:oleObj name="Image" r:id="rId5" imgW="24266520" imgH="136504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69533" y="1510898"/>
                        <a:ext cx="8128000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708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29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Fresnel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490158"/>
              </p:ext>
            </p:extLst>
          </p:nvPr>
        </p:nvGraphicFramePr>
        <p:xfrm>
          <a:off x="1654629" y="1525411"/>
          <a:ext cx="8128000" cy="459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8" name="Image" r:id="rId5" imgW="24139440" imgH="13650480" progId="Photoshop.Image.18">
                  <p:embed/>
                </p:oleObj>
              </mc:Choice>
              <mc:Fallback>
                <p:oleObj name="Image" r:id="rId5" imgW="24139440" imgH="136504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54629" y="1525411"/>
                        <a:ext cx="8128000" cy="459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288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Dove eravamo rimasti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Viewport Shading: quali visuali abbiamo?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7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4500" y="2817645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cap="small" dirty="0" smtClean="0"/>
              <a:t>Parte 3: </a:t>
            </a:r>
            <a:r>
              <a:rPr lang="en-GB" sz="5400" b="1" cap="small" dirty="0" err="1" smtClean="0"/>
              <a:t>Nodi</a:t>
            </a:r>
            <a:endParaRPr lang="en-US" sz="5400" b="1" cap="small" dirty="0"/>
          </a:p>
        </p:txBody>
      </p:sp>
    </p:spTree>
    <p:extLst>
      <p:ext uri="{BB962C8B-B14F-4D97-AF65-F5344CB8AC3E}">
        <p14:creationId xmlns:p14="http://schemas.microsoft.com/office/powerpoint/2010/main" val="287052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31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Materiali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Come </a:t>
            </a:r>
            <a:r>
              <a:rPr lang="en-US" sz="2400" dirty="0" err="1" smtClean="0"/>
              <a:t>abbiamo</a:t>
            </a:r>
            <a:r>
              <a:rPr lang="en-US" sz="2400" dirty="0" smtClean="0"/>
              <a:t> </a:t>
            </a:r>
            <a:r>
              <a:rPr lang="en-US" sz="2400" dirty="0" err="1" smtClean="0"/>
              <a:t>detto</a:t>
            </a:r>
            <a:r>
              <a:rPr lang="en-US" sz="2400" dirty="0" smtClean="0"/>
              <a:t>, </a:t>
            </a:r>
            <a:r>
              <a:rPr lang="en-US" sz="2400" dirty="0" err="1" smtClean="0"/>
              <a:t>diversi</a:t>
            </a:r>
            <a:r>
              <a:rPr lang="en-US" sz="2400" dirty="0" smtClean="0"/>
              <a:t> </a:t>
            </a:r>
            <a:r>
              <a:rPr lang="en-US" sz="2400" dirty="0" err="1" smtClean="0"/>
              <a:t>nodi</a:t>
            </a:r>
            <a:r>
              <a:rPr lang="en-US" sz="2400" dirty="0" smtClean="0"/>
              <a:t> </a:t>
            </a:r>
            <a:r>
              <a:rPr lang="en-US" sz="2400" dirty="0" err="1" smtClean="0"/>
              <a:t>hanno</a:t>
            </a:r>
            <a:r>
              <a:rPr lang="en-US" sz="2400" dirty="0" smtClean="0"/>
              <a:t> </a:t>
            </a:r>
            <a:r>
              <a:rPr lang="en-US" sz="2400" dirty="0" err="1" smtClean="0"/>
              <a:t>proprietà</a:t>
            </a:r>
            <a:r>
              <a:rPr lang="en-US" sz="2400" dirty="0" smtClean="0"/>
              <a:t> diverse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E’ </a:t>
            </a:r>
            <a:r>
              <a:rPr lang="en-US" sz="2400" dirty="0" err="1" smtClean="0"/>
              <a:t>importante</a:t>
            </a:r>
            <a:r>
              <a:rPr lang="en-US" sz="2400" dirty="0" smtClean="0"/>
              <a:t>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tutto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sistema</a:t>
            </a:r>
            <a:r>
              <a:rPr lang="en-US" sz="2400" dirty="0" smtClean="0"/>
              <a:t> </a:t>
            </a:r>
            <a:r>
              <a:rPr lang="en-US" sz="2400" dirty="0" err="1" smtClean="0"/>
              <a:t>sia</a:t>
            </a:r>
            <a:r>
              <a:rPr lang="en-US" sz="2400" dirty="0" smtClean="0"/>
              <a:t> </a:t>
            </a:r>
            <a:r>
              <a:rPr lang="en-US" sz="2400" dirty="0" err="1" smtClean="0"/>
              <a:t>interconnesso</a:t>
            </a:r>
            <a:r>
              <a:rPr lang="en-US" sz="2400" dirty="0" smtClean="0"/>
              <a:t>  e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entri</a:t>
            </a:r>
            <a:r>
              <a:rPr lang="en-US" sz="2400" dirty="0" smtClean="0"/>
              <a:t> </a:t>
            </a:r>
            <a:r>
              <a:rPr lang="en-US" sz="2400" dirty="0" err="1" smtClean="0"/>
              <a:t>nel</a:t>
            </a:r>
            <a:r>
              <a:rPr lang="en-US" sz="2400" dirty="0" smtClean="0"/>
              <a:t> MATERIAL OUTPUT, </a:t>
            </a:r>
            <a:r>
              <a:rPr lang="en-US" sz="2400" dirty="0" err="1" smtClean="0"/>
              <a:t>altrimenti</a:t>
            </a:r>
            <a:r>
              <a:rPr lang="en-US" sz="2400" dirty="0" smtClean="0"/>
              <a:t> non </a:t>
            </a:r>
            <a:r>
              <a:rPr lang="en-US" sz="2400" dirty="0" err="1" smtClean="0"/>
              <a:t>viene</a:t>
            </a:r>
            <a:r>
              <a:rPr lang="en-US" sz="2400" dirty="0" smtClean="0"/>
              <a:t> </a:t>
            </a:r>
            <a:r>
              <a:rPr lang="en-US" sz="2400" dirty="0" err="1" smtClean="0"/>
              <a:t>visualizzato</a:t>
            </a: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Per </a:t>
            </a:r>
            <a:r>
              <a:rPr lang="en-US" sz="2400" dirty="0" err="1" smtClean="0"/>
              <a:t>modificare</a:t>
            </a:r>
            <a:r>
              <a:rPr lang="en-US" sz="2400" dirty="0" smtClean="0"/>
              <a:t> I </a:t>
            </a:r>
            <a:r>
              <a:rPr lang="en-US" sz="2400" dirty="0" err="1" smtClean="0"/>
              <a:t>materiali</a:t>
            </a:r>
            <a:r>
              <a:rPr lang="en-US" sz="2400" dirty="0" smtClean="0"/>
              <a:t>, </a:t>
            </a:r>
            <a:r>
              <a:rPr lang="en-US" sz="2400" dirty="0" err="1" smtClean="0"/>
              <a:t>dobbiamo</a:t>
            </a:r>
            <a:r>
              <a:rPr lang="en-US" sz="2400" dirty="0" smtClean="0"/>
              <a:t> </a:t>
            </a:r>
            <a:r>
              <a:rPr lang="en-US" sz="2400" dirty="0" err="1" smtClean="0"/>
              <a:t>aprire</a:t>
            </a:r>
            <a:r>
              <a:rPr lang="en-US" sz="2400" dirty="0" smtClean="0"/>
              <a:t> la </a:t>
            </a:r>
            <a:r>
              <a:rPr lang="en-US" sz="2400" dirty="0" err="1" smtClean="0"/>
              <a:t>giusta</a:t>
            </a:r>
            <a:r>
              <a:rPr lang="en-US" sz="2400" dirty="0" smtClean="0"/>
              <a:t> </a:t>
            </a:r>
            <a:r>
              <a:rPr lang="en-US" sz="2400" dirty="0" err="1" smtClean="0"/>
              <a:t>finestra</a:t>
            </a:r>
            <a:r>
              <a:rPr lang="en-US" sz="2400" dirty="0" smtClean="0"/>
              <a:t>: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Cliccare</a:t>
            </a:r>
            <a:r>
              <a:rPr lang="en-US" sz="2400" dirty="0" smtClean="0"/>
              <a:t> </a:t>
            </a:r>
            <a:r>
              <a:rPr lang="en-US" sz="2400" dirty="0" err="1" smtClean="0"/>
              <a:t>sulla</a:t>
            </a:r>
            <a:r>
              <a:rPr lang="en-US" sz="2400" dirty="0" smtClean="0"/>
              <a:t> </a:t>
            </a:r>
            <a:r>
              <a:rPr lang="en-US" sz="2400" dirty="0" err="1" smtClean="0"/>
              <a:t>icona</a:t>
            </a:r>
            <a:r>
              <a:rPr lang="en-US" sz="2400" dirty="0" smtClean="0"/>
              <a:t> </a:t>
            </a:r>
            <a:r>
              <a:rPr lang="en-US" sz="2400" dirty="0" err="1" smtClean="0"/>
              <a:t>vicino</a:t>
            </a:r>
            <a:r>
              <a:rPr lang="en-US" sz="2400" dirty="0" smtClean="0"/>
              <a:t> la timeline, e </a:t>
            </a:r>
            <a:r>
              <a:rPr lang="en-US" sz="2400" dirty="0" err="1" smtClean="0"/>
              <a:t>selezionare</a:t>
            </a:r>
            <a:r>
              <a:rPr lang="en-US" sz="2400" dirty="0" smtClean="0"/>
              <a:t> “NODE EDITOR”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Quando</a:t>
            </a:r>
            <a:r>
              <a:rPr lang="en-US" sz="2400" dirty="0" smtClean="0"/>
              <a:t> </a:t>
            </a:r>
            <a:r>
              <a:rPr lang="en-US" sz="2400" dirty="0" err="1" smtClean="0"/>
              <a:t>selezioneremo</a:t>
            </a:r>
            <a:r>
              <a:rPr lang="en-US" sz="2400" dirty="0" smtClean="0"/>
              <a:t> un material </a:t>
            </a:r>
            <a:r>
              <a:rPr lang="en-US" sz="2400" dirty="0" err="1" smtClean="0"/>
              <a:t>creato</a:t>
            </a:r>
            <a:r>
              <a:rPr lang="en-US" sz="2400" dirty="0" smtClean="0"/>
              <a:t> con Cycles, </a:t>
            </a:r>
            <a:r>
              <a:rPr lang="en-US" sz="2400" dirty="0" err="1" smtClean="0"/>
              <a:t>vedremo</a:t>
            </a:r>
            <a:r>
              <a:rPr lang="en-US" sz="2400" dirty="0" smtClean="0"/>
              <a:t> I </a:t>
            </a:r>
            <a:r>
              <a:rPr lang="en-US" sz="2400" dirty="0" err="1" smtClean="0"/>
              <a:t>nodi</a:t>
            </a:r>
            <a:r>
              <a:rPr lang="en-US" sz="2400" dirty="0" smtClean="0"/>
              <a:t> </a:t>
            </a:r>
            <a:r>
              <a:rPr lang="en-US" sz="2400" dirty="0" err="1" smtClean="0"/>
              <a:t>corrispondenti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Per </a:t>
            </a:r>
            <a:r>
              <a:rPr lang="en-US" sz="2400" dirty="0" err="1" smtClean="0"/>
              <a:t>aggiungere</a:t>
            </a:r>
            <a:r>
              <a:rPr lang="en-US" sz="2400" dirty="0" smtClean="0"/>
              <a:t> un </a:t>
            </a:r>
            <a:r>
              <a:rPr lang="en-US" sz="2400" dirty="0" err="1" smtClean="0"/>
              <a:t>nodo</a:t>
            </a:r>
            <a:r>
              <a:rPr lang="en-US" sz="2400" dirty="0" smtClean="0"/>
              <a:t>, </a:t>
            </a:r>
            <a:r>
              <a:rPr lang="en-US" sz="2400" dirty="0" err="1" smtClean="0"/>
              <a:t>premere</a:t>
            </a:r>
            <a:r>
              <a:rPr lang="en-US" sz="2400" dirty="0" smtClean="0"/>
              <a:t> SHIFT 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Vediamo</a:t>
            </a:r>
            <a:r>
              <a:rPr lang="en-US" sz="2400" dirty="0" smtClean="0"/>
              <a:t> </a:t>
            </a:r>
            <a:r>
              <a:rPr lang="en-US" sz="2400" dirty="0" err="1" smtClean="0"/>
              <a:t>qualche</a:t>
            </a:r>
            <a:r>
              <a:rPr lang="en-US" sz="2400" dirty="0" smtClean="0"/>
              <a:t> </a:t>
            </a:r>
            <a:r>
              <a:rPr lang="en-US" sz="2400" dirty="0" err="1" smtClean="0"/>
              <a:t>nodo</a:t>
            </a:r>
            <a:r>
              <a:rPr lang="en-US" sz="2400" dirty="0" smtClean="0"/>
              <a:t>…</a:t>
            </a: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41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32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Diffuse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Il Diffuse </a:t>
            </a:r>
            <a:r>
              <a:rPr lang="en-US" sz="2400" dirty="0" err="1" smtClean="0"/>
              <a:t>shader</a:t>
            </a:r>
            <a:r>
              <a:rPr lang="en-US" sz="2400" dirty="0" smtClean="0"/>
              <a:t> è </a:t>
            </a:r>
            <a:r>
              <a:rPr lang="en-US" sz="2400" dirty="0" err="1" smtClean="0"/>
              <a:t>forse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più</a:t>
            </a:r>
            <a:r>
              <a:rPr lang="en-US" sz="2400" dirty="0" smtClean="0"/>
              <a:t> </a:t>
            </a:r>
            <a:r>
              <a:rPr lang="en-US" sz="2400" dirty="0" err="1" smtClean="0"/>
              <a:t>semplice</a:t>
            </a:r>
            <a:r>
              <a:rPr lang="en-US" sz="2400" dirty="0" smtClean="0"/>
              <a:t> </a:t>
            </a:r>
            <a:r>
              <a:rPr lang="en-US" sz="2400" dirty="0" err="1" smtClean="0"/>
              <a:t>nodo</a:t>
            </a:r>
            <a:r>
              <a:rPr lang="en-US" sz="2400" dirty="0" smtClean="0"/>
              <a:t> </a:t>
            </a:r>
            <a:r>
              <a:rPr lang="en-US" sz="2400" dirty="0" err="1" smtClean="0"/>
              <a:t>possibile</a:t>
            </a: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Stabilisce</a:t>
            </a:r>
            <a:r>
              <a:rPr lang="en-US" sz="2400" dirty="0" smtClean="0"/>
              <a:t> un </a:t>
            </a:r>
            <a:r>
              <a:rPr lang="en-US" sz="2400" dirty="0" err="1" smtClean="0"/>
              <a:t>colore</a:t>
            </a:r>
            <a:r>
              <a:rPr lang="en-US" sz="2400" dirty="0" smtClean="0"/>
              <a:t> per la </a:t>
            </a:r>
            <a:r>
              <a:rPr lang="en-US" sz="2400" dirty="0" err="1" smtClean="0"/>
              <a:t>superfice</a:t>
            </a:r>
            <a:r>
              <a:rPr lang="en-US" sz="2400" dirty="0" smtClean="0"/>
              <a:t>, in base </a:t>
            </a:r>
            <a:r>
              <a:rPr lang="en-US" sz="2400" dirty="0" err="1" smtClean="0"/>
              <a:t>alla</a:t>
            </a:r>
            <a:r>
              <a:rPr lang="en-US" sz="2400" dirty="0" smtClean="0"/>
              <a:t> </a:t>
            </a:r>
            <a:r>
              <a:rPr lang="en-US" sz="2400" dirty="0" err="1" smtClean="0"/>
              <a:t>ruvidità</a:t>
            </a:r>
            <a:r>
              <a:rPr lang="en-US" sz="2400" dirty="0" smtClean="0"/>
              <a:t>. Non </a:t>
            </a:r>
            <a:r>
              <a:rPr lang="en-US" sz="2400" dirty="0" err="1" smtClean="0"/>
              <a:t>emette</a:t>
            </a:r>
            <a:r>
              <a:rPr lang="en-US" sz="2400" dirty="0" smtClean="0"/>
              <a:t> </a:t>
            </a:r>
            <a:r>
              <a:rPr lang="en-US" sz="2400" dirty="0" err="1" smtClean="0"/>
              <a:t>luce</a:t>
            </a: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26918" t="64434" r="60981" b="19296"/>
          <a:stretch/>
        </p:blipFill>
        <p:spPr>
          <a:xfrm>
            <a:off x="8083843" y="3512457"/>
            <a:ext cx="3472878" cy="26368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40925" t="21180" r="45966" b="55407"/>
          <a:stretch/>
        </p:blipFill>
        <p:spPr>
          <a:xfrm>
            <a:off x="805543" y="3974522"/>
            <a:ext cx="1698171" cy="17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3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33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Emission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L’emission</a:t>
            </a:r>
            <a:r>
              <a:rPr lang="en-US" sz="2400" dirty="0" smtClean="0"/>
              <a:t> </a:t>
            </a:r>
            <a:r>
              <a:rPr lang="en-US" sz="2400" dirty="0" err="1" smtClean="0"/>
              <a:t>shader</a:t>
            </a:r>
            <a:r>
              <a:rPr lang="en-US" sz="2400" dirty="0" smtClean="0"/>
              <a:t> </a:t>
            </a:r>
            <a:r>
              <a:rPr lang="en-US" sz="2400" dirty="0" err="1" smtClean="0"/>
              <a:t>trasforma</a:t>
            </a:r>
            <a:r>
              <a:rPr lang="en-US" sz="2400" dirty="0" smtClean="0"/>
              <a:t> </a:t>
            </a:r>
            <a:r>
              <a:rPr lang="en-US" sz="2400" dirty="0" err="1" smtClean="0"/>
              <a:t>l’oggetto</a:t>
            </a:r>
            <a:r>
              <a:rPr lang="en-US" sz="2400" dirty="0" smtClean="0"/>
              <a:t> in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luce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La </a:t>
            </a:r>
            <a:r>
              <a:rPr lang="en-US" sz="2400" dirty="0" err="1" smtClean="0"/>
              <a:t>geometria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cui </a:t>
            </a:r>
            <a:r>
              <a:rPr lang="en-US" sz="2400" dirty="0" err="1" smtClean="0"/>
              <a:t>questo</a:t>
            </a:r>
            <a:r>
              <a:rPr lang="en-US" sz="2400" dirty="0" smtClean="0"/>
              <a:t> </a:t>
            </a:r>
            <a:r>
              <a:rPr lang="en-US" sz="2400" dirty="0" err="1" smtClean="0"/>
              <a:t>nodo</a:t>
            </a:r>
            <a:r>
              <a:rPr lang="en-US" sz="2400" dirty="0" smtClean="0"/>
              <a:t> </a:t>
            </a:r>
            <a:r>
              <a:rPr lang="en-US" sz="2400" dirty="0" err="1" smtClean="0"/>
              <a:t>verrà</a:t>
            </a:r>
            <a:r>
              <a:rPr lang="en-US" sz="2400" dirty="0" smtClean="0"/>
              <a:t> </a:t>
            </a:r>
            <a:r>
              <a:rPr lang="en-US" sz="2400" dirty="0" err="1" smtClean="0"/>
              <a:t>applicato</a:t>
            </a:r>
            <a:r>
              <a:rPr lang="en-US" sz="2400" dirty="0" smtClean="0"/>
              <a:t>, </a:t>
            </a:r>
            <a:r>
              <a:rPr lang="en-US" sz="2400" dirty="0" err="1" smtClean="0"/>
              <a:t>emetterà</a:t>
            </a:r>
            <a:r>
              <a:rPr lang="en-US" sz="2400" dirty="0" smtClean="0"/>
              <a:t> </a:t>
            </a:r>
            <a:r>
              <a:rPr lang="en-US" sz="2400" dirty="0" err="1" smtClean="0"/>
              <a:t>dei</a:t>
            </a:r>
            <a:r>
              <a:rPr lang="en-US" sz="2400" dirty="0" smtClean="0"/>
              <a:t> </a:t>
            </a:r>
            <a:r>
              <a:rPr lang="en-US" sz="2400" dirty="0" err="1" smtClean="0"/>
              <a:t>raggi</a:t>
            </a:r>
            <a:r>
              <a:rPr lang="en-US" sz="2400" dirty="0" smtClean="0"/>
              <a:t> (</a:t>
            </a:r>
            <a:r>
              <a:rPr lang="en-US" sz="2400" dirty="0" err="1" smtClean="0"/>
              <a:t>attenzione</a:t>
            </a:r>
            <a:r>
              <a:rPr lang="en-US" sz="2400" dirty="0" smtClean="0"/>
              <a:t> al </a:t>
            </a:r>
            <a:r>
              <a:rPr lang="en-US" sz="2400" dirty="0" err="1" smtClean="0"/>
              <a:t>costo</a:t>
            </a:r>
            <a:r>
              <a:rPr lang="en-US" sz="2400" dirty="0" smtClean="0"/>
              <a:t> di rendering)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Permette</a:t>
            </a:r>
            <a:r>
              <a:rPr lang="en-US" sz="2400" dirty="0" smtClean="0"/>
              <a:t> di </a:t>
            </a:r>
            <a:r>
              <a:rPr lang="en-US" sz="2400" dirty="0" err="1" smtClean="0"/>
              <a:t>stabilire</a:t>
            </a:r>
            <a:r>
              <a:rPr lang="en-US" sz="2400" dirty="0" smtClean="0"/>
              <a:t> </a:t>
            </a:r>
            <a:r>
              <a:rPr lang="en-US" sz="2400" dirty="0" err="1" smtClean="0"/>
              <a:t>l’intensità</a:t>
            </a:r>
            <a:r>
              <a:rPr lang="en-US" sz="2400" dirty="0" smtClean="0"/>
              <a:t> </a:t>
            </a:r>
            <a:r>
              <a:rPr lang="en-US" sz="2400" dirty="0" err="1" smtClean="0"/>
              <a:t>dell’emissione</a:t>
            </a: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38795" t="20586" r="44622" b="52232"/>
          <a:stretch/>
        </p:blipFill>
        <p:spPr>
          <a:xfrm>
            <a:off x="1075658" y="4122057"/>
            <a:ext cx="2148115" cy="198845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/>
          <a:srcRect l="28711" t="65427" r="59076" b="19494"/>
          <a:stretch/>
        </p:blipFill>
        <p:spPr>
          <a:xfrm>
            <a:off x="7881041" y="3715658"/>
            <a:ext cx="3434732" cy="239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5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34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Glossy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Il glossy </a:t>
            </a:r>
            <a:r>
              <a:rPr lang="en-US" sz="2400" dirty="0" err="1" smtClean="0"/>
              <a:t>shader</a:t>
            </a:r>
            <a:r>
              <a:rPr lang="en-US" sz="2400" dirty="0" smtClean="0"/>
              <a:t> </a:t>
            </a:r>
            <a:r>
              <a:rPr lang="en-US" sz="2400" dirty="0" err="1" smtClean="0"/>
              <a:t>indica</a:t>
            </a:r>
            <a:r>
              <a:rPr lang="en-US" sz="2400" dirty="0" smtClean="0"/>
              <a:t> </a:t>
            </a:r>
            <a:r>
              <a:rPr lang="en-US" sz="2400" dirty="0" err="1" smtClean="0"/>
              <a:t>quanto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superficie</a:t>
            </a:r>
            <a:r>
              <a:rPr lang="en-US" sz="2400" dirty="0" smtClean="0"/>
              <a:t> è </a:t>
            </a:r>
            <a:r>
              <a:rPr lang="en-US" sz="2400" dirty="0" err="1" smtClean="0"/>
              <a:t>lucida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Ha un </a:t>
            </a:r>
            <a:r>
              <a:rPr lang="en-US" sz="2400" dirty="0" err="1" smtClean="0"/>
              <a:t>colore</a:t>
            </a:r>
            <a:r>
              <a:rPr lang="en-US" sz="2400" dirty="0" smtClean="0"/>
              <a:t> di base, </a:t>
            </a:r>
            <a:r>
              <a:rPr lang="en-US" sz="2400" dirty="0" err="1" smtClean="0"/>
              <a:t>ed</a:t>
            </a:r>
            <a:r>
              <a:rPr lang="en-US" sz="2400" dirty="0" smtClean="0"/>
              <a:t> un </a:t>
            </a:r>
            <a:r>
              <a:rPr lang="en-US" sz="2400" dirty="0" err="1" smtClean="0"/>
              <a:t>valore</a:t>
            </a:r>
            <a:r>
              <a:rPr lang="en-US" sz="2400" dirty="0" smtClean="0"/>
              <a:t> di </a:t>
            </a:r>
            <a:r>
              <a:rPr lang="en-US" sz="2400" dirty="0" err="1" smtClean="0"/>
              <a:t>ruvidità</a:t>
            </a: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39244" t="20387" r="44958" b="52232"/>
          <a:stretch/>
        </p:blipFill>
        <p:spPr>
          <a:xfrm>
            <a:off x="667512" y="3940659"/>
            <a:ext cx="2046514" cy="20029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30281" t="61855" r="56498" b="17114"/>
          <a:stretch/>
        </p:blipFill>
        <p:spPr>
          <a:xfrm>
            <a:off x="7970223" y="3164114"/>
            <a:ext cx="3094178" cy="277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8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35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Mix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Il mix </a:t>
            </a:r>
            <a:r>
              <a:rPr lang="en-US" sz="2400" dirty="0" err="1" smtClean="0"/>
              <a:t>shader</a:t>
            </a:r>
            <a:r>
              <a:rPr lang="en-US" sz="2400" dirty="0" smtClean="0"/>
              <a:t> </a:t>
            </a:r>
            <a:r>
              <a:rPr lang="en-US" sz="2400" dirty="0" err="1" smtClean="0"/>
              <a:t>consente</a:t>
            </a:r>
            <a:r>
              <a:rPr lang="en-US" sz="2400" dirty="0" smtClean="0"/>
              <a:t> di </a:t>
            </a:r>
            <a:r>
              <a:rPr lang="en-US" sz="2400" dirty="0" err="1" smtClean="0"/>
              <a:t>mixare</a:t>
            </a:r>
            <a:r>
              <a:rPr lang="en-US" sz="2400" dirty="0" smtClean="0"/>
              <a:t> due </a:t>
            </a:r>
            <a:r>
              <a:rPr lang="en-US" sz="2400" dirty="0" err="1" smtClean="0"/>
              <a:t>shader</a:t>
            </a:r>
            <a:r>
              <a:rPr lang="en-US" sz="2400" dirty="0" smtClean="0"/>
              <a:t>, con un </a:t>
            </a:r>
            <a:r>
              <a:rPr lang="en-US" sz="2400" dirty="0" err="1" smtClean="0"/>
              <a:t>valore</a:t>
            </a:r>
            <a:r>
              <a:rPr lang="en-US" sz="2400" dirty="0" smtClean="0"/>
              <a:t> </a:t>
            </a:r>
            <a:r>
              <a:rPr lang="en-US" sz="2400" dirty="0" err="1" smtClean="0"/>
              <a:t>ch</a:t>
            </a:r>
            <a:r>
              <a:rPr lang="en-US" sz="2400" dirty="0" err="1" smtClean="0"/>
              <a:t>e</a:t>
            </a:r>
            <a:r>
              <a:rPr lang="en-US" sz="2400" dirty="0" smtClean="0"/>
              <a:t> </a:t>
            </a:r>
            <a:r>
              <a:rPr lang="en-US" sz="2400" dirty="0" err="1" smtClean="0"/>
              <a:t>stabilisce</a:t>
            </a:r>
            <a:r>
              <a:rPr lang="en-US" sz="2400" dirty="0" smtClean="0"/>
              <a:t> in quale </a:t>
            </a:r>
            <a:r>
              <a:rPr lang="en-US" sz="2400" dirty="0" err="1" smtClean="0"/>
              <a:t>percentuale</a:t>
            </a:r>
            <a:r>
              <a:rPr lang="en-US" sz="2400" dirty="0" smtClean="0"/>
              <a:t> </a:t>
            </a:r>
            <a:r>
              <a:rPr lang="en-US" sz="2400" dirty="0" err="1" smtClean="0"/>
              <a:t>uno</a:t>
            </a:r>
            <a:r>
              <a:rPr lang="en-US" sz="2400" dirty="0" smtClean="0"/>
              <a:t> </a:t>
            </a:r>
            <a:r>
              <a:rPr lang="en-US" sz="2400" dirty="0" err="1" smtClean="0"/>
              <a:t>debba</a:t>
            </a:r>
            <a:r>
              <a:rPr lang="en-US" sz="2400" dirty="0" smtClean="0"/>
              <a:t> </a:t>
            </a:r>
            <a:r>
              <a:rPr lang="en-US" sz="2400" dirty="0" err="1" smtClean="0"/>
              <a:t>prevalere</a:t>
            </a:r>
            <a:r>
              <a:rPr lang="en-US" sz="2400" dirty="0" smtClean="0"/>
              <a:t> </a:t>
            </a:r>
            <a:r>
              <a:rPr lang="en-US" sz="2400" dirty="0" err="1" smtClean="0"/>
              <a:t>sull’altro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La </a:t>
            </a:r>
            <a:r>
              <a:rPr lang="en-US" sz="2400" dirty="0" err="1" smtClean="0"/>
              <a:t>sua</a:t>
            </a:r>
            <a:r>
              <a:rPr lang="en-US" sz="2400" dirty="0" smtClean="0"/>
              <a:t> </a:t>
            </a:r>
            <a:r>
              <a:rPr lang="en-US" sz="2400" dirty="0" err="1" smtClean="0"/>
              <a:t>forza</a:t>
            </a:r>
            <a:r>
              <a:rPr lang="en-US" sz="2400" dirty="0" smtClean="0"/>
              <a:t> è </a:t>
            </a:r>
            <a:r>
              <a:rPr lang="en-US" sz="2400" dirty="0" err="1" smtClean="0"/>
              <a:t>poter</a:t>
            </a:r>
            <a:r>
              <a:rPr lang="en-US" sz="2400" dirty="0" smtClean="0"/>
              <a:t> </a:t>
            </a:r>
            <a:r>
              <a:rPr lang="en-US" sz="2400" dirty="0" err="1" smtClean="0"/>
              <a:t>utilizzare</a:t>
            </a:r>
            <a:r>
              <a:rPr lang="en-US" sz="2400" dirty="0" smtClean="0"/>
              <a:t> </a:t>
            </a:r>
            <a:r>
              <a:rPr lang="en-US" sz="2400" dirty="0" err="1" smtClean="0"/>
              <a:t>delle</a:t>
            </a:r>
            <a:r>
              <a:rPr lang="en-US" sz="2400" dirty="0" smtClean="0"/>
              <a:t> texture per </a:t>
            </a:r>
            <a:r>
              <a:rPr lang="en-US" sz="2400" dirty="0" err="1" smtClean="0"/>
              <a:t>indicare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valore</a:t>
            </a:r>
            <a:r>
              <a:rPr lang="en-US" sz="2400" dirty="0" smtClean="0"/>
              <a:t> di “mix”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39356" t="19594" r="45182" b="51636"/>
          <a:stretch/>
        </p:blipFill>
        <p:spPr>
          <a:xfrm>
            <a:off x="653143" y="3991429"/>
            <a:ext cx="2002971" cy="210457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20644" t="59673" r="56499" b="11756"/>
          <a:stretch/>
        </p:blipFill>
        <p:spPr>
          <a:xfrm>
            <a:off x="7315200" y="3513737"/>
            <a:ext cx="3730171" cy="263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36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Facciamo pratica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 </a:t>
            </a:r>
            <a:r>
              <a:rPr lang="en-US" sz="2400" dirty="0" err="1" smtClean="0"/>
              <a:t>materiali</a:t>
            </a:r>
            <a:r>
              <a:rPr lang="en-US" sz="2400" dirty="0" smtClean="0"/>
              <a:t> </a:t>
            </a:r>
            <a:r>
              <a:rPr lang="en-US" sz="2400" dirty="0" err="1" smtClean="0"/>
              <a:t>richiedono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grandissima</a:t>
            </a:r>
            <a:r>
              <a:rPr lang="en-US" sz="2400" dirty="0" smtClean="0"/>
              <a:t> </a:t>
            </a:r>
            <a:r>
              <a:rPr lang="en-US" sz="2400" dirty="0" err="1" smtClean="0"/>
              <a:t>memoria</a:t>
            </a:r>
            <a:r>
              <a:rPr lang="en-US" sz="2400" dirty="0" smtClean="0"/>
              <a:t>, ma </a:t>
            </a:r>
            <a:r>
              <a:rPr lang="en-US" sz="2400" dirty="0" err="1" smtClean="0"/>
              <a:t>soprattutto</a:t>
            </a:r>
            <a:r>
              <a:rPr lang="en-US" sz="2400" dirty="0" smtClean="0"/>
              <a:t> </a:t>
            </a:r>
            <a:r>
              <a:rPr lang="en-US" sz="2400" dirty="0" err="1" smtClean="0"/>
              <a:t>tanto</a:t>
            </a:r>
            <a:r>
              <a:rPr lang="en-US" sz="2400" dirty="0" smtClean="0"/>
              <a:t> </a:t>
            </a:r>
            <a:r>
              <a:rPr lang="en-US" sz="2400" dirty="0" err="1" smtClean="0"/>
              <a:t>tanto</a:t>
            </a:r>
            <a:r>
              <a:rPr lang="en-US" sz="2400" dirty="0" smtClean="0"/>
              <a:t> </a:t>
            </a:r>
            <a:r>
              <a:rPr lang="en-US" sz="2400" dirty="0" err="1" smtClean="0"/>
              <a:t>esercizio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Ci </a:t>
            </a:r>
            <a:r>
              <a:rPr lang="en-US" sz="2400" dirty="0" err="1" smtClean="0"/>
              <a:t>sono</a:t>
            </a:r>
            <a:r>
              <a:rPr lang="en-US" sz="2400" dirty="0" smtClean="0"/>
              <a:t> </a:t>
            </a:r>
            <a:r>
              <a:rPr lang="en-US" sz="2400" dirty="0" err="1" smtClean="0"/>
              <a:t>molti</a:t>
            </a:r>
            <a:r>
              <a:rPr lang="en-US" sz="2400" dirty="0" smtClean="0"/>
              <a:t> </a:t>
            </a:r>
            <a:r>
              <a:rPr lang="en-US" sz="2400" dirty="0" err="1" smtClean="0"/>
              <a:t>nodi</a:t>
            </a:r>
            <a:r>
              <a:rPr lang="en-US" sz="2400" dirty="0" smtClean="0"/>
              <a:t> </a:t>
            </a:r>
            <a:r>
              <a:rPr lang="en-US" sz="2400" dirty="0" err="1" smtClean="0"/>
              <a:t>che</a:t>
            </a:r>
            <a:r>
              <a:rPr lang="en-US" sz="2400" dirty="0" smtClean="0"/>
              <a:t> non </a:t>
            </a:r>
            <a:r>
              <a:rPr lang="en-US" sz="2400" dirty="0" err="1" smtClean="0"/>
              <a:t>abbiamo</a:t>
            </a:r>
            <a:r>
              <a:rPr lang="en-US" sz="2400" dirty="0" smtClean="0"/>
              <a:t> </a:t>
            </a:r>
            <a:r>
              <a:rPr lang="en-US" sz="2400" dirty="0" err="1" smtClean="0"/>
              <a:t>visto</a:t>
            </a:r>
            <a:r>
              <a:rPr lang="en-US" sz="2400" dirty="0" smtClean="0"/>
              <a:t>, e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spiegheremo</a:t>
            </a:r>
            <a:r>
              <a:rPr lang="en-US" sz="2400" dirty="0" smtClean="0"/>
              <a:t> man </a:t>
            </a:r>
            <a:r>
              <a:rPr lang="en-US" sz="2400" dirty="0" err="1" smtClean="0"/>
              <a:t>mano</a:t>
            </a:r>
            <a:r>
              <a:rPr lang="en-US" sz="2400" dirty="0" smtClean="0"/>
              <a:t>, </a:t>
            </a:r>
            <a:r>
              <a:rPr lang="en-US" sz="2400" dirty="0" err="1" smtClean="0"/>
              <a:t>tra</a:t>
            </a:r>
            <a:r>
              <a:rPr lang="en-US" sz="2400" dirty="0" smtClean="0"/>
              <a:t> cui: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Normal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Image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MixRGB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ColorRamp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Vediamo</a:t>
            </a:r>
            <a:r>
              <a:rPr lang="en-US" sz="2400" dirty="0" smtClean="0"/>
              <a:t> </a:t>
            </a:r>
            <a:r>
              <a:rPr lang="en-US" sz="2400" dirty="0" err="1" smtClean="0"/>
              <a:t>adesso</a:t>
            </a:r>
            <a:r>
              <a:rPr lang="en-US" sz="2400" dirty="0" smtClean="0"/>
              <a:t> di </a:t>
            </a:r>
            <a:r>
              <a:rPr lang="en-US" sz="2400" dirty="0" err="1" smtClean="0"/>
              <a:t>iniziare</a:t>
            </a:r>
            <a:r>
              <a:rPr lang="en-US" sz="2400" dirty="0" smtClean="0"/>
              <a:t> con le </a:t>
            </a:r>
            <a:r>
              <a:rPr lang="en-US" sz="2400" dirty="0" err="1" smtClean="0"/>
              <a:t>basi</a:t>
            </a:r>
            <a:r>
              <a:rPr lang="en-US" sz="2400" dirty="0" smtClean="0"/>
              <a:t>….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38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37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La prossima settimana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La </a:t>
            </a:r>
            <a:r>
              <a:rPr lang="en-US" sz="2400" dirty="0" err="1" smtClean="0"/>
              <a:t>settimana</a:t>
            </a:r>
            <a:r>
              <a:rPr lang="en-US" sz="2400" dirty="0" smtClean="0"/>
              <a:t> </a:t>
            </a:r>
            <a:r>
              <a:rPr lang="en-US" sz="2400" dirty="0" err="1" smtClean="0"/>
              <a:t>prossima</a:t>
            </a:r>
            <a:r>
              <a:rPr lang="en-US" sz="2400" dirty="0" smtClean="0"/>
              <a:t> </a:t>
            </a:r>
            <a:r>
              <a:rPr lang="en-US" sz="2400" dirty="0" err="1" smtClean="0"/>
              <a:t>abbiamo</a:t>
            </a:r>
            <a:r>
              <a:rPr lang="en-US" sz="2400" dirty="0" smtClean="0"/>
              <a:t> due </a:t>
            </a:r>
            <a:r>
              <a:rPr lang="en-US" sz="2400" dirty="0" err="1" smtClean="0"/>
              <a:t>lezioni</a:t>
            </a:r>
            <a:r>
              <a:rPr lang="en-US" sz="2400" dirty="0" smtClean="0"/>
              <a:t> da </a:t>
            </a:r>
            <a:r>
              <a:rPr lang="en-US" sz="2400" dirty="0" err="1" smtClean="0"/>
              <a:t>tre</a:t>
            </a:r>
            <a:r>
              <a:rPr lang="en-US" sz="2400" dirty="0" smtClean="0"/>
              <a:t> ore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sarà</a:t>
            </a:r>
            <a:r>
              <a:rPr lang="en-US" sz="2400" dirty="0" smtClean="0"/>
              <a:t> </a:t>
            </a:r>
            <a:r>
              <a:rPr lang="en-US" sz="2400" dirty="0" err="1" smtClean="0"/>
              <a:t>sicuramente</a:t>
            </a:r>
            <a:r>
              <a:rPr lang="en-US" sz="2400" dirty="0" smtClean="0"/>
              <a:t> </a:t>
            </a:r>
            <a:r>
              <a:rPr lang="en-US" sz="2400" dirty="0" err="1" smtClean="0"/>
              <a:t>dedicata</a:t>
            </a:r>
            <a:r>
              <a:rPr lang="en-US" sz="2400" dirty="0" smtClean="0"/>
              <a:t> ad Unity, ma </a:t>
            </a:r>
            <a:r>
              <a:rPr lang="en-US" sz="2400" dirty="0" err="1" smtClean="0"/>
              <a:t>l’altra</a:t>
            </a:r>
            <a:r>
              <a:rPr lang="en-US" sz="2400" dirty="0" smtClean="0"/>
              <a:t> </a:t>
            </a:r>
            <a:r>
              <a:rPr lang="en-US" sz="2400" dirty="0" err="1" smtClean="0"/>
              <a:t>ce</a:t>
            </a:r>
            <a:r>
              <a:rPr lang="en-US" sz="2400" dirty="0" smtClean="0"/>
              <a:t> la </a:t>
            </a:r>
            <a:r>
              <a:rPr lang="en-US" sz="2400" dirty="0" err="1" smtClean="0"/>
              <a:t>possiamo</a:t>
            </a:r>
            <a:r>
              <a:rPr lang="en-US" sz="2400" dirty="0" smtClean="0"/>
              <a:t> </a:t>
            </a:r>
            <a:r>
              <a:rPr lang="en-US" sz="2400" dirty="0" err="1" smtClean="0"/>
              <a:t>gestire</a:t>
            </a:r>
            <a:endParaRPr lang="en-US" sz="24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Cosa</a:t>
            </a:r>
            <a:r>
              <a:rPr lang="en-US" sz="2400" dirty="0" smtClean="0"/>
              <a:t> </a:t>
            </a:r>
            <a:r>
              <a:rPr lang="en-US" sz="2400" dirty="0" err="1" smtClean="0"/>
              <a:t>vogliamo</a:t>
            </a:r>
            <a:r>
              <a:rPr lang="en-US" sz="2400" dirty="0" smtClean="0"/>
              <a:t> fare? </a:t>
            </a:r>
            <a:r>
              <a:rPr lang="en-US" sz="2400" dirty="0" err="1" smtClean="0"/>
              <a:t>Posso</a:t>
            </a:r>
            <a:r>
              <a:rPr lang="en-US" sz="2400" dirty="0" smtClean="0"/>
              <a:t> </a:t>
            </a:r>
            <a:r>
              <a:rPr lang="en-US" sz="2400" dirty="0" err="1" smtClean="0"/>
              <a:t>proporre</a:t>
            </a:r>
            <a:r>
              <a:rPr lang="en-US" sz="2400" dirty="0" smtClean="0"/>
              <a:t> a </a:t>
            </a:r>
            <a:r>
              <a:rPr lang="en-US" sz="2400" dirty="0" err="1" smtClean="0"/>
              <a:t>scelta</a:t>
            </a:r>
            <a:r>
              <a:rPr lang="en-US" sz="2400" dirty="0" smtClean="0"/>
              <a:t>: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Approfondire</a:t>
            </a:r>
            <a:r>
              <a:rPr lang="en-US" sz="2400" dirty="0" smtClean="0"/>
              <a:t> Unity </a:t>
            </a:r>
            <a:r>
              <a:rPr lang="en-US" sz="2400" dirty="0" err="1" smtClean="0"/>
              <a:t>su</a:t>
            </a:r>
            <a:r>
              <a:rPr lang="en-US" sz="2400" dirty="0" smtClean="0"/>
              <a:t> due </a:t>
            </a:r>
            <a:r>
              <a:rPr lang="en-US" sz="2400" dirty="0" err="1" smtClean="0"/>
              <a:t>lezioni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Animazioni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Fotogrammetria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Progetto</a:t>
            </a:r>
            <a:r>
              <a:rPr lang="en-US" sz="2400" dirty="0" smtClean="0"/>
              <a:t> da fare in </a:t>
            </a:r>
            <a:r>
              <a:rPr lang="en-US" sz="2400" dirty="0" err="1" smtClean="0"/>
              <a:t>classe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Se </a:t>
            </a:r>
            <a:r>
              <a:rPr lang="en-US" sz="2400" dirty="0" err="1" smtClean="0"/>
              <a:t>avete</a:t>
            </a:r>
            <a:r>
              <a:rPr lang="en-US" sz="2400" dirty="0" smtClean="0"/>
              <a:t> </a:t>
            </a:r>
            <a:r>
              <a:rPr lang="en-US" sz="2400" dirty="0" err="1" smtClean="0"/>
              <a:t>altri</a:t>
            </a:r>
            <a:r>
              <a:rPr lang="en-US" sz="2400" dirty="0" smtClean="0"/>
              <a:t> </a:t>
            </a:r>
            <a:r>
              <a:rPr lang="en-US" sz="2400" dirty="0" err="1" smtClean="0"/>
              <a:t>suggerimenti</a:t>
            </a:r>
            <a:r>
              <a:rPr lang="en-US" sz="2400" dirty="0" smtClean="0"/>
              <a:t>, ne </a:t>
            </a:r>
            <a:r>
              <a:rPr lang="en-US" sz="2400" dirty="0" err="1" smtClean="0"/>
              <a:t>possiamo</a:t>
            </a:r>
            <a:r>
              <a:rPr lang="en-US" sz="2400" dirty="0" smtClean="0"/>
              <a:t> </a:t>
            </a:r>
            <a:r>
              <a:rPr lang="en-US" sz="2400" dirty="0" err="1" smtClean="0"/>
              <a:t>discutere</a:t>
            </a:r>
            <a:endParaRPr lang="en-US" sz="24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72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4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Dove eravamo rimasti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Viewport Shading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Bounding box, wireframe, solid, textured, materials e rendered</a:t>
            </a:r>
          </a:p>
          <a:p>
            <a:pPr lvl="1"/>
            <a:endParaRPr lang="it-IT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1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5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Dove eravamo rimasti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Viewport Shading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Bounding box, wireframe, solid, textured, materials e rendered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Luci in Blender: quali luci abbiamo?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1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6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Dove eravamo rimasti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Viewport Shading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Bounding box, wireframe, solid, textured, materials e rendered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Luci in Blender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Point, Sole, Spot, Emisfero, Area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18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7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Dove eravamo rimasti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Viewport Shading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Bounding box, wireframe, solid, textured, materials e rendered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Luci in Blender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Point, Sole, Spot, Emisfero, Area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Quali opzioni abbiamo visto in comune tra le luci?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0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8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Dove eravamo rimasti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Viewport Shading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Bounding box, wireframe, solid, textured, materials e rendered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Luci in Blender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Point, Sole, Spot, Emisfero, Area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Forza e colore sono due proprietà comuni a tutte le luci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81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512" y="6445064"/>
            <a:ext cx="508000" cy="412936"/>
          </a:xfrm>
        </p:spPr>
        <p:txBody>
          <a:bodyPr/>
          <a:lstStyle/>
          <a:p>
            <a:pPr algn="l"/>
            <a:fld id="{A4718E96-B630-4444-9616-2A0B9CB88CBA}" type="slidenum">
              <a:rPr lang="en-US" b="1" smtClean="0"/>
              <a:pPr algn="l"/>
              <a:t>9</a:t>
            </a:fld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1549400" y="493485"/>
            <a:ext cx="727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smtClean="0"/>
              <a:t>Dove eravamo rimasti</a:t>
            </a:r>
            <a:endParaRPr lang="en-US" sz="2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654629" y="1002191"/>
            <a:ext cx="7503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3568" y="1319165"/>
            <a:ext cx="98665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Viewport Shading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Bounding box, wireframe, solid, textured, materials e rendered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Luci in Blender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smtClean="0"/>
              <a:t>Point, Sole, Spot, Emisfero, Area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Forza e colore sono due proprietà comuni a tutte le luci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smtClean="0"/>
              <a:t>Textures: cosa sono e quali abbiamo visto?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8" y="553844"/>
            <a:ext cx="473742" cy="4737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207818" y="6434053"/>
            <a:ext cx="10732562" cy="0"/>
          </a:xfrm>
          <a:prstGeom prst="line">
            <a:avLst/>
          </a:prstGeom>
          <a:ln w="12700">
            <a:solidFill>
              <a:srgbClr val="01BE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29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2729</TotalTime>
  <Words>1580</Words>
  <Application>Microsoft Office PowerPoint</Application>
  <PresentationFormat>Widescreen</PresentationFormat>
  <Paragraphs>304</Paragraphs>
  <Slides>37</Slides>
  <Notes>33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FreeFly</dc:creator>
  <cp:lastModifiedBy>Alfredo</cp:lastModifiedBy>
  <cp:revision>255</cp:revision>
  <dcterms:created xsi:type="dcterms:W3CDTF">2018-12-29T22:06:01Z</dcterms:created>
  <dcterms:modified xsi:type="dcterms:W3CDTF">2019-02-28T21:45:46Z</dcterms:modified>
</cp:coreProperties>
</file>