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7" r:id="rId2"/>
    <p:sldId id="320" r:id="rId3"/>
    <p:sldId id="259" r:id="rId4"/>
    <p:sldId id="326" r:id="rId5"/>
    <p:sldId id="323" r:id="rId6"/>
    <p:sldId id="324" r:id="rId7"/>
    <p:sldId id="325" r:id="rId8"/>
    <p:sldId id="327" r:id="rId9"/>
    <p:sldId id="258" r:id="rId10"/>
    <p:sldId id="335" r:id="rId11"/>
    <p:sldId id="383" r:id="rId12"/>
    <p:sldId id="328" r:id="rId13"/>
    <p:sldId id="384" r:id="rId14"/>
    <p:sldId id="385" r:id="rId15"/>
    <p:sldId id="330" r:id="rId16"/>
    <p:sldId id="329" r:id="rId17"/>
    <p:sldId id="331" r:id="rId18"/>
    <p:sldId id="333" r:id="rId19"/>
    <p:sldId id="332" r:id="rId20"/>
    <p:sldId id="334" r:id="rId21"/>
    <p:sldId id="336" r:id="rId22"/>
    <p:sldId id="337" r:id="rId23"/>
    <p:sldId id="338" r:id="rId24"/>
    <p:sldId id="339" r:id="rId25"/>
    <p:sldId id="340" r:id="rId26"/>
    <p:sldId id="341" r:id="rId27"/>
    <p:sldId id="342" r:id="rId28"/>
    <p:sldId id="343" r:id="rId29"/>
    <p:sldId id="441" r:id="rId30"/>
    <p:sldId id="344" r:id="rId31"/>
    <p:sldId id="366" r:id="rId32"/>
    <p:sldId id="347" r:id="rId33"/>
    <p:sldId id="350" r:id="rId34"/>
    <p:sldId id="354" r:id="rId35"/>
    <p:sldId id="360" r:id="rId36"/>
    <p:sldId id="355" r:id="rId37"/>
    <p:sldId id="361" r:id="rId38"/>
    <p:sldId id="356" r:id="rId39"/>
    <p:sldId id="362" r:id="rId40"/>
    <p:sldId id="359" r:id="rId41"/>
    <p:sldId id="358" r:id="rId42"/>
    <p:sldId id="363" r:id="rId43"/>
    <p:sldId id="357" r:id="rId44"/>
    <p:sldId id="364" r:id="rId45"/>
    <p:sldId id="353" r:id="rId46"/>
    <p:sldId id="352" r:id="rId47"/>
    <p:sldId id="349" r:id="rId48"/>
    <p:sldId id="351" r:id="rId49"/>
    <p:sldId id="365" r:id="rId50"/>
    <p:sldId id="346" r:id="rId51"/>
    <p:sldId id="369" r:id="rId52"/>
    <p:sldId id="367" r:id="rId53"/>
    <p:sldId id="371" r:id="rId54"/>
    <p:sldId id="372" r:id="rId55"/>
    <p:sldId id="373" r:id="rId56"/>
    <p:sldId id="374" r:id="rId57"/>
    <p:sldId id="376" r:id="rId58"/>
    <p:sldId id="377" r:id="rId59"/>
    <p:sldId id="378" r:id="rId60"/>
    <p:sldId id="391" r:id="rId61"/>
    <p:sldId id="382" r:id="rId62"/>
    <p:sldId id="387" r:id="rId63"/>
    <p:sldId id="381" r:id="rId64"/>
    <p:sldId id="393" r:id="rId65"/>
    <p:sldId id="394" r:id="rId66"/>
    <p:sldId id="395" r:id="rId67"/>
    <p:sldId id="396" r:id="rId68"/>
    <p:sldId id="404" r:id="rId69"/>
    <p:sldId id="397" r:id="rId70"/>
    <p:sldId id="398" r:id="rId71"/>
    <p:sldId id="399" r:id="rId72"/>
    <p:sldId id="400" r:id="rId73"/>
    <p:sldId id="401" r:id="rId74"/>
    <p:sldId id="402" r:id="rId75"/>
    <p:sldId id="403" r:id="rId76"/>
    <p:sldId id="405" r:id="rId77"/>
    <p:sldId id="388" r:id="rId78"/>
    <p:sldId id="407" r:id="rId79"/>
    <p:sldId id="409" r:id="rId80"/>
    <p:sldId id="410" r:id="rId81"/>
    <p:sldId id="411" r:id="rId82"/>
    <p:sldId id="412" r:id="rId83"/>
    <p:sldId id="413" r:id="rId84"/>
    <p:sldId id="420" r:id="rId85"/>
    <p:sldId id="392" r:id="rId86"/>
    <p:sldId id="414" r:id="rId87"/>
    <p:sldId id="418" r:id="rId88"/>
    <p:sldId id="419" r:id="rId89"/>
    <p:sldId id="439" r:id="rId90"/>
    <p:sldId id="421" r:id="rId91"/>
    <p:sldId id="422" r:id="rId92"/>
    <p:sldId id="426" r:id="rId93"/>
    <p:sldId id="427" r:id="rId94"/>
    <p:sldId id="437" r:id="rId95"/>
    <p:sldId id="425" r:id="rId96"/>
    <p:sldId id="428" r:id="rId97"/>
    <p:sldId id="429" r:id="rId98"/>
    <p:sldId id="430" r:id="rId99"/>
    <p:sldId id="431" r:id="rId100"/>
    <p:sldId id="416" r:id="rId101"/>
    <p:sldId id="415" r:id="rId102"/>
    <p:sldId id="417" r:id="rId103"/>
    <p:sldId id="440" r:id="rId104"/>
    <p:sldId id="438" r:id="rId105"/>
    <p:sldId id="433" r:id="rId106"/>
    <p:sldId id="434" r:id="rId107"/>
    <p:sldId id="435" r:id="rId108"/>
    <p:sldId id="432"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42" autoAdjust="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EBE4-5A88-4463-BDE0-4DCB633925A9}"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A0A8F-6554-4FB0-9D03-224426E455A7}" type="slidenum">
              <a:rPr lang="en-US" smtClean="0"/>
              <a:t>‹#›</a:t>
            </a:fld>
            <a:endParaRPr lang="en-US"/>
          </a:p>
        </p:txBody>
      </p:sp>
    </p:spTree>
    <p:extLst>
      <p:ext uri="{BB962C8B-B14F-4D97-AF65-F5344CB8AC3E}">
        <p14:creationId xmlns:p14="http://schemas.microsoft.com/office/powerpoint/2010/main" val="376757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it-IT" dirty="0"/>
              <a:t>If I am too serious you all fall asleep</a:t>
            </a:r>
          </a:p>
          <a:p>
            <a:pPr marL="228600" indent="-228600">
              <a:buAutoNum type="arabicParenR"/>
            </a:pPr>
            <a:r>
              <a:rPr lang="it-IT" dirty="0"/>
              <a:t>Science is fun, why make it sound boring?</a:t>
            </a:r>
          </a:p>
        </p:txBody>
      </p:sp>
      <p:sp>
        <p:nvSpPr>
          <p:cNvPr id="4" name="Slide Number Placeholder 3"/>
          <p:cNvSpPr>
            <a:spLocks noGrp="1"/>
          </p:cNvSpPr>
          <p:nvPr>
            <p:ph type="sldNum" sz="quarter" idx="5"/>
          </p:nvPr>
        </p:nvSpPr>
        <p:spPr/>
        <p:txBody>
          <a:bodyPr/>
          <a:lstStyle/>
          <a:p>
            <a:fld id="{834A0A8F-6554-4FB0-9D03-224426E455A7}" type="slidenum">
              <a:rPr lang="en-US" smtClean="0"/>
              <a:t>1</a:t>
            </a:fld>
            <a:endParaRPr lang="en-US"/>
          </a:p>
        </p:txBody>
      </p:sp>
    </p:spTree>
    <p:extLst>
      <p:ext uri="{BB962C8B-B14F-4D97-AF65-F5344CB8AC3E}">
        <p14:creationId xmlns:p14="http://schemas.microsoft.com/office/powerpoint/2010/main" val="201933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12</a:t>
            </a:fld>
            <a:endParaRPr lang="en-US"/>
          </a:p>
        </p:txBody>
      </p:sp>
    </p:spTree>
    <p:extLst>
      <p:ext uri="{BB962C8B-B14F-4D97-AF65-F5344CB8AC3E}">
        <p14:creationId xmlns:p14="http://schemas.microsoft.com/office/powerpoint/2010/main" val="38028374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106</a:t>
            </a:fld>
            <a:endParaRPr lang="en-US"/>
          </a:p>
        </p:txBody>
      </p:sp>
    </p:spTree>
    <p:extLst>
      <p:ext uri="{BB962C8B-B14F-4D97-AF65-F5344CB8AC3E}">
        <p14:creationId xmlns:p14="http://schemas.microsoft.com/office/powerpoint/2010/main" val="26863061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107</a:t>
            </a:fld>
            <a:endParaRPr lang="en-US"/>
          </a:p>
        </p:txBody>
      </p:sp>
    </p:spTree>
    <p:extLst>
      <p:ext uri="{BB962C8B-B14F-4D97-AF65-F5344CB8AC3E}">
        <p14:creationId xmlns:p14="http://schemas.microsoft.com/office/powerpoint/2010/main" val="25980993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108</a:t>
            </a:fld>
            <a:endParaRPr lang="en-US"/>
          </a:p>
        </p:txBody>
      </p:sp>
    </p:spTree>
    <p:extLst>
      <p:ext uri="{BB962C8B-B14F-4D97-AF65-F5344CB8AC3E}">
        <p14:creationId xmlns:p14="http://schemas.microsoft.com/office/powerpoint/2010/main" val="421653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13</a:t>
            </a:fld>
            <a:endParaRPr lang="en-US"/>
          </a:p>
        </p:txBody>
      </p:sp>
    </p:spTree>
    <p:extLst>
      <p:ext uri="{BB962C8B-B14F-4D97-AF65-F5344CB8AC3E}">
        <p14:creationId xmlns:p14="http://schemas.microsoft.com/office/powerpoint/2010/main" val="58681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14</a:t>
            </a:fld>
            <a:endParaRPr lang="en-US"/>
          </a:p>
        </p:txBody>
      </p:sp>
    </p:spTree>
    <p:extLst>
      <p:ext uri="{BB962C8B-B14F-4D97-AF65-F5344CB8AC3E}">
        <p14:creationId xmlns:p14="http://schemas.microsoft.com/office/powerpoint/2010/main" val="32809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15</a:t>
            </a:fld>
            <a:endParaRPr lang="en-US"/>
          </a:p>
        </p:txBody>
      </p:sp>
    </p:spTree>
    <p:extLst>
      <p:ext uri="{BB962C8B-B14F-4D97-AF65-F5344CB8AC3E}">
        <p14:creationId xmlns:p14="http://schemas.microsoft.com/office/powerpoint/2010/main" val="338012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smtClean="0"/>
              <a:t>www.sciencebuddies.org/science-fair-projects/science-fair/steps-of-the-scientific-method</a:t>
            </a:r>
            <a:br>
              <a:rPr lang="en-US" dirty="0" smtClean="0"/>
            </a:br>
            <a:r>
              <a:rPr lang="en-US" dirty="0" smtClean="0"/>
              <a:t/>
            </a:r>
            <a:br>
              <a:rPr lang="en-US" dirty="0" smtClean="0"/>
            </a:br>
            <a:r>
              <a:rPr lang="en-US" dirty="0" smtClean="0"/>
              <a:t>https://en.wikipedia.org/wiki/Timeline_of_the_history_of_scientific_method</a:t>
            </a: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16</a:t>
            </a:fld>
            <a:endParaRPr lang="en-US"/>
          </a:p>
        </p:txBody>
      </p:sp>
    </p:spTree>
    <p:extLst>
      <p:ext uri="{BB962C8B-B14F-4D97-AF65-F5344CB8AC3E}">
        <p14:creationId xmlns:p14="http://schemas.microsoft.com/office/powerpoint/2010/main" val="122843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Replication studies are a different thing.</a:t>
            </a:r>
          </a:p>
          <a:p>
            <a:pPr marL="171450" indent="-171450">
              <a:buFont typeface="Arial" panose="020B0604020202020204" pitchFamily="34" charset="0"/>
              <a:buChar char="•"/>
            </a:pPr>
            <a:r>
              <a:rPr lang="en-US" dirty="0"/>
              <a:t>https://www.researchgate.net/post/What_is_replication_in_research</a:t>
            </a:r>
          </a:p>
        </p:txBody>
      </p:sp>
      <p:sp>
        <p:nvSpPr>
          <p:cNvPr id="4" name="Slide Number Placeholder 3"/>
          <p:cNvSpPr>
            <a:spLocks noGrp="1"/>
          </p:cNvSpPr>
          <p:nvPr>
            <p:ph type="sldNum" sz="quarter" idx="10"/>
          </p:nvPr>
        </p:nvSpPr>
        <p:spPr/>
        <p:txBody>
          <a:bodyPr/>
          <a:lstStyle/>
          <a:p>
            <a:fld id="{22C6605C-CCCE-422D-BCD6-5DB51A973635}" type="slidenum">
              <a:rPr lang="en-US" smtClean="0"/>
              <a:t>17</a:t>
            </a:fld>
            <a:endParaRPr lang="en-US"/>
          </a:p>
        </p:txBody>
      </p:sp>
    </p:spTree>
    <p:extLst>
      <p:ext uri="{BB962C8B-B14F-4D97-AF65-F5344CB8AC3E}">
        <p14:creationId xmlns:p14="http://schemas.microsoft.com/office/powerpoint/2010/main" val="137579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18</a:t>
            </a:fld>
            <a:endParaRPr lang="en-US"/>
          </a:p>
        </p:txBody>
      </p:sp>
    </p:spTree>
    <p:extLst>
      <p:ext uri="{BB962C8B-B14F-4D97-AF65-F5344CB8AC3E}">
        <p14:creationId xmlns:p14="http://schemas.microsoft.com/office/powerpoint/2010/main" val="112005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19</a:t>
            </a:fld>
            <a:endParaRPr lang="en-US"/>
          </a:p>
        </p:txBody>
      </p:sp>
    </p:spTree>
    <p:extLst>
      <p:ext uri="{BB962C8B-B14F-4D97-AF65-F5344CB8AC3E}">
        <p14:creationId xmlns:p14="http://schemas.microsoft.com/office/powerpoint/2010/main" val="127639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20</a:t>
            </a:fld>
            <a:endParaRPr lang="en-US"/>
          </a:p>
        </p:txBody>
      </p:sp>
    </p:spTree>
    <p:extLst>
      <p:ext uri="{BB962C8B-B14F-4D97-AF65-F5344CB8AC3E}">
        <p14:creationId xmlns:p14="http://schemas.microsoft.com/office/powerpoint/2010/main" val="220693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21</a:t>
            </a:fld>
            <a:endParaRPr lang="en-US"/>
          </a:p>
        </p:txBody>
      </p:sp>
    </p:spTree>
    <p:extLst>
      <p:ext uri="{BB962C8B-B14F-4D97-AF65-F5344CB8AC3E}">
        <p14:creationId xmlns:p14="http://schemas.microsoft.com/office/powerpoint/2010/main" val="288182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3</a:t>
            </a:fld>
            <a:endParaRPr lang="en-US"/>
          </a:p>
        </p:txBody>
      </p:sp>
    </p:spTree>
    <p:extLst>
      <p:ext uri="{BB962C8B-B14F-4D97-AF65-F5344CB8AC3E}">
        <p14:creationId xmlns:p14="http://schemas.microsoft.com/office/powerpoint/2010/main" val="292364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22</a:t>
            </a:fld>
            <a:endParaRPr lang="en-US"/>
          </a:p>
        </p:txBody>
      </p:sp>
    </p:spTree>
    <p:extLst>
      <p:ext uri="{BB962C8B-B14F-4D97-AF65-F5344CB8AC3E}">
        <p14:creationId xmlns:p14="http://schemas.microsoft.com/office/powerpoint/2010/main" val="308992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23</a:t>
            </a:fld>
            <a:endParaRPr lang="en-US"/>
          </a:p>
        </p:txBody>
      </p:sp>
    </p:spTree>
    <p:extLst>
      <p:ext uri="{BB962C8B-B14F-4D97-AF65-F5344CB8AC3E}">
        <p14:creationId xmlns:p14="http://schemas.microsoft.com/office/powerpoint/2010/main" val="573675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24</a:t>
            </a:fld>
            <a:endParaRPr lang="en-US"/>
          </a:p>
        </p:txBody>
      </p:sp>
    </p:spTree>
    <p:extLst>
      <p:ext uri="{BB962C8B-B14F-4D97-AF65-F5344CB8AC3E}">
        <p14:creationId xmlns:p14="http://schemas.microsoft.com/office/powerpoint/2010/main" val="150951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25</a:t>
            </a:fld>
            <a:endParaRPr lang="en-US"/>
          </a:p>
        </p:txBody>
      </p:sp>
    </p:spTree>
    <p:extLst>
      <p:ext uri="{BB962C8B-B14F-4D97-AF65-F5344CB8AC3E}">
        <p14:creationId xmlns:p14="http://schemas.microsoft.com/office/powerpoint/2010/main" val="175705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26</a:t>
            </a:fld>
            <a:endParaRPr lang="en-US"/>
          </a:p>
        </p:txBody>
      </p:sp>
    </p:spTree>
    <p:extLst>
      <p:ext uri="{BB962C8B-B14F-4D97-AF65-F5344CB8AC3E}">
        <p14:creationId xmlns:p14="http://schemas.microsoft.com/office/powerpoint/2010/main" val="761448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27</a:t>
            </a:fld>
            <a:endParaRPr lang="en-US"/>
          </a:p>
        </p:txBody>
      </p:sp>
    </p:spTree>
    <p:extLst>
      <p:ext uri="{BB962C8B-B14F-4D97-AF65-F5344CB8AC3E}">
        <p14:creationId xmlns:p14="http://schemas.microsoft.com/office/powerpoint/2010/main" val="1072768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28</a:t>
            </a:fld>
            <a:endParaRPr lang="en-US"/>
          </a:p>
        </p:txBody>
      </p:sp>
    </p:spTree>
    <p:extLst>
      <p:ext uri="{BB962C8B-B14F-4D97-AF65-F5344CB8AC3E}">
        <p14:creationId xmlns:p14="http://schemas.microsoft.com/office/powerpoint/2010/main" val="1334657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29</a:t>
            </a:fld>
            <a:endParaRPr lang="en-US"/>
          </a:p>
        </p:txBody>
      </p:sp>
    </p:spTree>
    <p:extLst>
      <p:ext uri="{BB962C8B-B14F-4D97-AF65-F5344CB8AC3E}">
        <p14:creationId xmlns:p14="http://schemas.microsoft.com/office/powerpoint/2010/main" val="182483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30</a:t>
            </a:fld>
            <a:endParaRPr lang="en-US"/>
          </a:p>
        </p:txBody>
      </p:sp>
    </p:spTree>
    <p:extLst>
      <p:ext uri="{BB962C8B-B14F-4D97-AF65-F5344CB8AC3E}">
        <p14:creationId xmlns:p14="http://schemas.microsoft.com/office/powerpoint/2010/main" val="27396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31</a:t>
            </a:fld>
            <a:endParaRPr lang="en-US"/>
          </a:p>
        </p:txBody>
      </p:sp>
    </p:spTree>
    <p:extLst>
      <p:ext uri="{BB962C8B-B14F-4D97-AF65-F5344CB8AC3E}">
        <p14:creationId xmlns:p14="http://schemas.microsoft.com/office/powerpoint/2010/main" val="48901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a:t>
            </a:fld>
            <a:endParaRPr lang="en-US"/>
          </a:p>
        </p:txBody>
      </p:sp>
    </p:spTree>
    <p:extLst>
      <p:ext uri="{BB962C8B-B14F-4D97-AF65-F5344CB8AC3E}">
        <p14:creationId xmlns:p14="http://schemas.microsoft.com/office/powerpoint/2010/main" val="4216160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https://en.wikipedia.org/wiki/Ad_hominem</a:t>
            </a:r>
            <a:br>
              <a:rPr lang="en-US" dirty="0"/>
            </a:br>
            <a:r>
              <a:rPr lang="en-US" dirty="0"/>
              <a:t/>
            </a:r>
            <a:br>
              <a:rPr lang="en-US" dirty="0"/>
            </a:br>
            <a:r>
              <a:rPr lang="en-US" dirty="0"/>
              <a:t>https://en.wikipedia.org/wiki/Paul_Graham_(programmer)#Graham's_Hierarchy_of_Disagreement</a:t>
            </a:r>
          </a:p>
        </p:txBody>
      </p:sp>
      <p:sp>
        <p:nvSpPr>
          <p:cNvPr id="4" name="Slide Number Placeholder 3"/>
          <p:cNvSpPr>
            <a:spLocks noGrp="1"/>
          </p:cNvSpPr>
          <p:nvPr>
            <p:ph type="sldNum" sz="quarter" idx="10"/>
          </p:nvPr>
        </p:nvSpPr>
        <p:spPr/>
        <p:txBody>
          <a:bodyPr/>
          <a:lstStyle/>
          <a:p>
            <a:fld id="{22C6605C-CCCE-422D-BCD6-5DB51A973635}" type="slidenum">
              <a:rPr lang="en-US" smtClean="0"/>
              <a:t>32</a:t>
            </a:fld>
            <a:endParaRPr lang="en-US"/>
          </a:p>
        </p:txBody>
      </p:sp>
    </p:spTree>
    <p:extLst>
      <p:ext uri="{BB962C8B-B14F-4D97-AF65-F5344CB8AC3E}">
        <p14:creationId xmlns:p14="http://schemas.microsoft.com/office/powerpoint/2010/main" val="1341424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33</a:t>
            </a:fld>
            <a:endParaRPr lang="en-US"/>
          </a:p>
        </p:txBody>
      </p:sp>
    </p:spTree>
    <p:extLst>
      <p:ext uri="{BB962C8B-B14F-4D97-AF65-F5344CB8AC3E}">
        <p14:creationId xmlns:p14="http://schemas.microsoft.com/office/powerpoint/2010/main" val="1557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Hitler and tailor swift</a:t>
            </a:r>
          </a:p>
        </p:txBody>
      </p:sp>
      <p:sp>
        <p:nvSpPr>
          <p:cNvPr id="4" name="Slide Number Placeholder 3"/>
          <p:cNvSpPr>
            <a:spLocks noGrp="1"/>
          </p:cNvSpPr>
          <p:nvPr>
            <p:ph type="sldNum" sz="quarter" idx="10"/>
          </p:nvPr>
        </p:nvSpPr>
        <p:spPr/>
        <p:txBody>
          <a:bodyPr/>
          <a:lstStyle/>
          <a:p>
            <a:fld id="{22C6605C-CCCE-422D-BCD6-5DB51A973635}" type="slidenum">
              <a:rPr lang="en-US" smtClean="0"/>
              <a:t>34</a:t>
            </a:fld>
            <a:endParaRPr lang="en-US"/>
          </a:p>
        </p:txBody>
      </p:sp>
    </p:spTree>
    <p:extLst>
      <p:ext uri="{BB962C8B-B14F-4D97-AF65-F5344CB8AC3E}">
        <p14:creationId xmlns:p14="http://schemas.microsoft.com/office/powerpoint/2010/main" val="174281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Hitler and tailor swift</a:t>
            </a:r>
          </a:p>
        </p:txBody>
      </p:sp>
      <p:sp>
        <p:nvSpPr>
          <p:cNvPr id="4" name="Slide Number Placeholder 3"/>
          <p:cNvSpPr>
            <a:spLocks noGrp="1"/>
          </p:cNvSpPr>
          <p:nvPr>
            <p:ph type="sldNum" sz="quarter" idx="10"/>
          </p:nvPr>
        </p:nvSpPr>
        <p:spPr/>
        <p:txBody>
          <a:bodyPr/>
          <a:lstStyle/>
          <a:p>
            <a:fld id="{22C6605C-CCCE-422D-BCD6-5DB51A973635}" type="slidenum">
              <a:rPr lang="en-US" smtClean="0"/>
              <a:t>35</a:t>
            </a:fld>
            <a:endParaRPr lang="en-US"/>
          </a:p>
        </p:txBody>
      </p:sp>
    </p:spTree>
    <p:extLst>
      <p:ext uri="{BB962C8B-B14F-4D97-AF65-F5344CB8AC3E}">
        <p14:creationId xmlns:p14="http://schemas.microsoft.com/office/powerpoint/2010/main" val="2830824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Stalin and the pope</a:t>
            </a:r>
          </a:p>
        </p:txBody>
      </p:sp>
      <p:sp>
        <p:nvSpPr>
          <p:cNvPr id="4" name="Slide Number Placeholder 3"/>
          <p:cNvSpPr>
            <a:spLocks noGrp="1"/>
          </p:cNvSpPr>
          <p:nvPr>
            <p:ph type="sldNum" sz="quarter" idx="10"/>
          </p:nvPr>
        </p:nvSpPr>
        <p:spPr/>
        <p:txBody>
          <a:bodyPr/>
          <a:lstStyle/>
          <a:p>
            <a:fld id="{22C6605C-CCCE-422D-BCD6-5DB51A973635}" type="slidenum">
              <a:rPr lang="en-US" smtClean="0"/>
              <a:t>36</a:t>
            </a:fld>
            <a:endParaRPr lang="en-US"/>
          </a:p>
        </p:txBody>
      </p:sp>
    </p:spTree>
    <p:extLst>
      <p:ext uri="{BB962C8B-B14F-4D97-AF65-F5344CB8AC3E}">
        <p14:creationId xmlns:p14="http://schemas.microsoft.com/office/powerpoint/2010/main" val="3628807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Stalin and the pope</a:t>
            </a:r>
          </a:p>
        </p:txBody>
      </p:sp>
      <p:sp>
        <p:nvSpPr>
          <p:cNvPr id="4" name="Slide Number Placeholder 3"/>
          <p:cNvSpPr>
            <a:spLocks noGrp="1"/>
          </p:cNvSpPr>
          <p:nvPr>
            <p:ph type="sldNum" sz="quarter" idx="10"/>
          </p:nvPr>
        </p:nvSpPr>
        <p:spPr/>
        <p:txBody>
          <a:bodyPr/>
          <a:lstStyle/>
          <a:p>
            <a:fld id="{22C6605C-CCCE-422D-BCD6-5DB51A973635}" type="slidenum">
              <a:rPr lang="en-US" smtClean="0"/>
              <a:t>37</a:t>
            </a:fld>
            <a:endParaRPr lang="en-US"/>
          </a:p>
        </p:txBody>
      </p:sp>
    </p:spTree>
    <p:extLst>
      <p:ext uri="{BB962C8B-B14F-4D97-AF65-F5344CB8AC3E}">
        <p14:creationId xmlns:p14="http://schemas.microsoft.com/office/powerpoint/2010/main" val="4266245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r>
              <a:rPr lang="en-US" dirty="0" err="1"/>
              <a:t>manson</a:t>
            </a:r>
            <a:r>
              <a:rPr lang="en-US" dirty="0"/>
              <a:t> and serge </a:t>
            </a:r>
            <a:r>
              <a:rPr lang="en-US" dirty="0" err="1"/>
              <a:t>boret</a:t>
            </a:r>
            <a:r>
              <a:rPr lang="en-US" dirty="0"/>
              <a:t> </a:t>
            </a:r>
            <a:r>
              <a:rPr lang="en-US" dirty="0" err="1"/>
              <a:t>bokwango</a:t>
            </a:r>
            <a:r>
              <a:rPr lang="en-US" dirty="0"/>
              <a:t> , Congolese diplomat</a:t>
            </a:r>
          </a:p>
        </p:txBody>
      </p:sp>
      <p:sp>
        <p:nvSpPr>
          <p:cNvPr id="4" name="Slide Number Placeholder 3"/>
          <p:cNvSpPr>
            <a:spLocks noGrp="1"/>
          </p:cNvSpPr>
          <p:nvPr>
            <p:ph type="sldNum" sz="quarter" idx="10"/>
          </p:nvPr>
        </p:nvSpPr>
        <p:spPr/>
        <p:txBody>
          <a:bodyPr/>
          <a:lstStyle/>
          <a:p>
            <a:fld id="{22C6605C-CCCE-422D-BCD6-5DB51A973635}" type="slidenum">
              <a:rPr lang="en-US" smtClean="0"/>
              <a:t>38</a:t>
            </a:fld>
            <a:endParaRPr lang="en-US"/>
          </a:p>
        </p:txBody>
      </p:sp>
    </p:spTree>
    <p:extLst>
      <p:ext uri="{BB962C8B-B14F-4D97-AF65-F5344CB8AC3E}">
        <p14:creationId xmlns:p14="http://schemas.microsoft.com/office/powerpoint/2010/main" val="1648000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r>
              <a:rPr lang="en-US" dirty="0" err="1"/>
              <a:t>manson</a:t>
            </a:r>
            <a:r>
              <a:rPr lang="en-US" dirty="0"/>
              <a:t> and serge </a:t>
            </a:r>
            <a:r>
              <a:rPr lang="en-US" dirty="0" err="1"/>
              <a:t>boret</a:t>
            </a:r>
            <a:r>
              <a:rPr lang="en-US" dirty="0"/>
              <a:t> </a:t>
            </a:r>
            <a:r>
              <a:rPr lang="en-US" dirty="0" err="1"/>
              <a:t>bokwango</a:t>
            </a:r>
            <a:r>
              <a:rPr lang="en-US" dirty="0"/>
              <a:t> , Congolese diplomat</a:t>
            </a:r>
          </a:p>
        </p:txBody>
      </p:sp>
      <p:sp>
        <p:nvSpPr>
          <p:cNvPr id="4" name="Slide Number Placeholder 3"/>
          <p:cNvSpPr>
            <a:spLocks noGrp="1"/>
          </p:cNvSpPr>
          <p:nvPr>
            <p:ph type="sldNum" sz="quarter" idx="10"/>
          </p:nvPr>
        </p:nvSpPr>
        <p:spPr/>
        <p:txBody>
          <a:bodyPr/>
          <a:lstStyle/>
          <a:p>
            <a:fld id="{22C6605C-CCCE-422D-BCD6-5DB51A973635}" type="slidenum">
              <a:rPr lang="en-US" smtClean="0"/>
              <a:t>39</a:t>
            </a:fld>
            <a:endParaRPr lang="en-US"/>
          </a:p>
        </p:txBody>
      </p:sp>
    </p:spTree>
    <p:extLst>
      <p:ext uri="{BB962C8B-B14F-4D97-AF65-F5344CB8AC3E}">
        <p14:creationId xmlns:p14="http://schemas.microsoft.com/office/powerpoint/2010/main" val="1347757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40</a:t>
            </a:fld>
            <a:endParaRPr lang="en-US"/>
          </a:p>
        </p:txBody>
      </p:sp>
    </p:spTree>
    <p:extLst>
      <p:ext uri="{BB962C8B-B14F-4D97-AF65-F5344CB8AC3E}">
        <p14:creationId xmlns:p14="http://schemas.microsoft.com/office/powerpoint/2010/main" val="1078934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Slobodan Milosevic and Mahatma Gandhi</a:t>
            </a:r>
          </a:p>
        </p:txBody>
      </p:sp>
      <p:sp>
        <p:nvSpPr>
          <p:cNvPr id="4" name="Slide Number Placeholder 3"/>
          <p:cNvSpPr>
            <a:spLocks noGrp="1"/>
          </p:cNvSpPr>
          <p:nvPr>
            <p:ph type="sldNum" sz="quarter" idx="10"/>
          </p:nvPr>
        </p:nvSpPr>
        <p:spPr/>
        <p:txBody>
          <a:bodyPr/>
          <a:lstStyle/>
          <a:p>
            <a:fld id="{22C6605C-CCCE-422D-BCD6-5DB51A973635}" type="slidenum">
              <a:rPr lang="en-US" smtClean="0"/>
              <a:t>41</a:t>
            </a:fld>
            <a:endParaRPr lang="en-US"/>
          </a:p>
        </p:txBody>
      </p:sp>
    </p:spTree>
    <p:extLst>
      <p:ext uri="{BB962C8B-B14F-4D97-AF65-F5344CB8AC3E}">
        <p14:creationId xmlns:p14="http://schemas.microsoft.com/office/powerpoint/2010/main" val="108316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5</a:t>
            </a:fld>
            <a:endParaRPr lang="en-US"/>
          </a:p>
        </p:txBody>
      </p:sp>
    </p:spTree>
    <p:extLst>
      <p:ext uri="{BB962C8B-B14F-4D97-AF65-F5344CB8AC3E}">
        <p14:creationId xmlns:p14="http://schemas.microsoft.com/office/powerpoint/2010/main" val="2729862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Slobodan Milosevic and Mahatma Gandhi</a:t>
            </a:r>
          </a:p>
        </p:txBody>
      </p:sp>
      <p:sp>
        <p:nvSpPr>
          <p:cNvPr id="4" name="Slide Number Placeholder 3"/>
          <p:cNvSpPr>
            <a:spLocks noGrp="1"/>
          </p:cNvSpPr>
          <p:nvPr>
            <p:ph type="sldNum" sz="quarter" idx="10"/>
          </p:nvPr>
        </p:nvSpPr>
        <p:spPr/>
        <p:txBody>
          <a:bodyPr/>
          <a:lstStyle/>
          <a:p>
            <a:fld id="{22C6605C-CCCE-422D-BCD6-5DB51A973635}" type="slidenum">
              <a:rPr lang="en-US" smtClean="0"/>
              <a:t>42</a:t>
            </a:fld>
            <a:endParaRPr lang="en-US"/>
          </a:p>
        </p:txBody>
      </p:sp>
    </p:spTree>
    <p:extLst>
      <p:ext uri="{BB962C8B-B14F-4D97-AF65-F5344CB8AC3E}">
        <p14:creationId xmlns:p14="http://schemas.microsoft.com/office/powerpoint/2010/main" val="258916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Luther king</a:t>
            </a:r>
          </a:p>
        </p:txBody>
      </p:sp>
      <p:sp>
        <p:nvSpPr>
          <p:cNvPr id="4" name="Slide Number Placeholder 3"/>
          <p:cNvSpPr>
            <a:spLocks noGrp="1"/>
          </p:cNvSpPr>
          <p:nvPr>
            <p:ph type="sldNum" sz="quarter" idx="10"/>
          </p:nvPr>
        </p:nvSpPr>
        <p:spPr/>
        <p:txBody>
          <a:bodyPr/>
          <a:lstStyle/>
          <a:p>
            <a:fld id="{22C6605C-CCCE-422D-BCD6-5DB51A973635}" type="slidenum">
              <a:rPr lang="en-US" smtClean="0"/>
              <a:t>43</a:t>
            </a:fld>
            <a:endParaRPr lang="en-US"/>
          </a:p>
        </p:txBody>
      </p:sp>
    </p:spTree>
    <p:extLst>
      <p:ext uri="{BB962C8B-B14F-4D97-AF65-F5344CB8AC3E}">
        <p14:creationId xmlns:p14="http://schemas.microsoft.com/office/powerpoint/2010/main" val="141225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Luther king</a:t>
            </a:r>
          </a:p>
        </p:txBody>
      </p:sp>
      <p:sp>
        <p:nvSpPr>
          <p:cNvPr id="4" name="Slide Number Placeholder 3"/>
          <p:cNvSpPr>
            <a:spLocks noGrp="1"/>
          </p:cNvSpPr>
          <p:nvPr>
            <p:ph type="sldNum" sz="quarter" idx="10"/>
          </p:nvPr>
        </p:nvSpPr>
        <p:spPr/>
        <p:txBody>
          <a:bodyPr/>
          <a:lstStyle/>
          <a:p>
            <a:fld id="{22C6605C-CCCE-422D-BCD6-5DB51A973635}" type="slidenum">
              <a:rPr lang="en-US" smtClean="0"/>
              <a:t>44</a:t>
            </a:fld>
            <a:endParaRPr lang="en-US"/>
          </a:p>
        </p:txBody>
      </p:sp>
    </p:spTree>
    <p:extLst>
      <p:ext uri="{BB962C8B-B14F-4D97-AF65-F5344CB8AC3E}">
        <p14:creationId xmlns:p14="http://schemas.microsoft.com/office/powerpoint/2010/main" val="2541387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45</a:t>
            </a:fld>
            <a:endParaRPr lang="en-US"/>
          </a:p>
        </p:txBody>
      </p:sp>
    </p:spTree>
    <p:extLst>
      <p:ext uri="{BB962C8B-B14F-4D97-AF65-F5344CB8AC3E}">
        <p14:creationId xmlns:p14="http://schemas.microsoft.com/office/powerpoint/2010/main" val="2603151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46</a:t>
            </a:fld>
            <a:endParaRPr lang="en-US"/>
          </a:p>
        </p:txBody>
      </p:sp>
    </p:spTree>
    <p:extLst>
      <p:ext uri="{BB962C8B-B14F-4D97-AF65-F5344CB8AC3E}">
        <p14:creationId xmlns:p14="http://schemas.microsoft.com/office/powerpoint/2010/main" val="1129103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47</a:t>
            </a:fld>
            <a:endParaRPr lang="en-US"/>
          </a:p>
        </p:txBody>
      </p:sp>
    </p:spTree>
    <p:extLst>
      <p:ext uri="{BB962C8B-B14F-4D97-AF65-F5344CB8AC3E}">
        <p14:creationId xmlns:p14="http://schemas.microsoft.com/office/powerpoint/2010/main" val="3318379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48</a:t>
            </a:fld>
            <a:endParaRPr lang="en-US"/>
          </a:p>
        </p:txBody>
      </p:sp>
    </p:spTree>
    <p:extLst>
      <p:ext uri="{BB962C8B-B14F-4D97-AF65-F5344CB8AC3E}">
        <p14:creationId xmlns:p14="http://schemas.microsoft.com/office/powerpoint/2010/main" val="3333590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49</a:t>
            </a:fld>
            <a:endParaRPr lang="en-US"/>
          </a:p>
        </p:txBody>
      </p:sp>
    </p:spTree>
    <p:extLst>
      <p:ext uri="{BB962C8B-B14F-4D97-AF65-F5344CB8AC3E}">
        <p14:creationId xmlns:p14="http://schemas.microsoft.com/office/powerpoint/2010/main" val="2268540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 Popper is generally regarded as one of the greatest philosophers of science of the 20th century. He was also a social and political philosopher of considerable stature, a self-professed critical-rationalist, a dedicated opponent of all forms of </a:t>
            </a:r>
            <a:r>
              <a:rPr lang="en-US" dirty="0" err="1"/>
              <a:t>scepticism</a:t>
            </a:r>
            <a:r>
              <a:rPr lang="en-US" dirty="0"/>
              <a:t>, conventionalism, and relativism in science and in human affairs generally and a committed advocate and staunch defender of the ‘Open Society’.”</a:t>
            </a:r>
          </a:p>
        </p:txBody>
      </p:sp>
      <p:sp>
        <p:nvSpPr>
          <p:cNvPr id="4" name="Slide Number Placeholder 3"/>
          <p:cNvSpPr>
            <a:spLocks noGrp="1"/>
          </p:cNvSpPr>
          <p:nvPr>
            <p:ph type="sldNum" sz="quarter" idx="10"/>
          </p:nvPr>
        </p:nvSpPr>
        <p:spPr/>
        <p:txBody>
          <a:bodyPr/>
          <a:lstStyle/>
          <a:p>
            <a:fld id="{22C6605C-CCCE-422D-BCD6-5DB51A973635}" type="slidenum">
              <a:rPr lang="en-US" smtClean="0"/>
              <a:t>50</a:t>
            </a:fld>
            <a:endParaRPr lang="en-US"/>
          </a:p>
        </p:txBody>
      </p:sp>
    </p:spTree>
    <p:extLst>
      <p:ext uri="{BB962C8B-B14F-4D97-AF65-F5344CB8AC3E}">
        <p14:creationId xmlns:p14="http://schemas.microsoft.com/office/powerpoint/2010/main" val="2309340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51</a:t>
            </a:fld>
            <a:endParaRPr lang="en-US"/>
          </a:p>
        </p:txBody>
      </p:sp>
    </p:spTree>
    <p:extLst>
      <p:ext uri="{BB962C8B-B14F-4D97-AF65-F5344CB8AC3E}">
        <p14:creationId xmlns:p14="http://schemas.microsoft.com/office/powerpoint/2010/main" val="388814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 Might is </a:t>
            </a:r>
            <a:r>
              <a:rPr lang="en-US" sz="1200" dirty="0"/>
              <a:t>Professor of Internal Medicine and Computer Science</a:t>
            </a:r>
          </a:p>
          <a:p>
            <a:endParaRPr lang="en-US" dirty="0"/>
          </a:p>
          <a:p>
            <a:endParaRPr lang="en-US" dirty="0"/>
          </a:p>
          <a:p>
            <a:r>
              <a:rPr lang="en-US" dirty="0"/>
              <a:t>http://matt.might.net/articles/how-to-apply-and-get-in-to-graduate-school-in-science-mathematics-engineering-or-computer-science/</a:t>
            </a:r>
          </a:p>
        </p:txBody>
      </p:sp>
      <p:sp>
        <p:nvSpPr>
          <p:cNvPr id="4" name="Slide Number Placeholder 3"/>
          <p:cNvSpPr>
            <a:spLocks noGrp="1"/>
          </p:cNvSpPr>
          <p:nvPr>
            <p:ph type="sldNum" sz="quarter" idx="10"/>
          </p:nvPr>
        </p:nvSpPr>
        <p:spPr/>
        <p:txBody>
          <a:bodyPr/>
          <a:lstStyle/>
          <a:p>
            <a:fld id="{22C6605C-CCCE-422D-BCD6-5DB51A973635}" type="slidenum">
              <a:rPr lang="en-US" smtClean="0"/>
              <a:t>6</a:t>
            </a:fld>
            <a:endParaRPr lang="en-US"/>
          </a:p>
        </p:txBody>
      </p:sp>
    </p:spTree>
    <p:extLst>
      <p:ext uri="{BB962C8B-B14F-4D97-AF65-F5344CB8AC3E}">
        <p14:creationId xmlns:p14="http://schemas.microsoft.com/office/powerpoint/2010/main" val="1771662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52</a:t>
            </a:fld>
            <a:endParaRPr lang="en-US"/>
          </a:p>
        </p:txBody>
      </p:sp>
    </p:spTree>
    <p:extLst>
      <p:ext uri="{BB962C8B-B14F-4D97-AF65-F5344CB8AC3E}">
        <p14:creationId xmlns:p14="http://schemas.microsoft.com/office/powerpoint/2010/main" val="2899306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53</a:t>
            </a:fld>
            <a:endParaRPr lang="en-US"/>
          </a:p>
        </p:txBody>
      </p:sp>
    </p:spTree>
    <p:extLst>
      <p:ext uri="{BB962C8B-B14F-4D97-AF65-F5344CB8AC3E}">
        <p14:creationId xmlns:p14="http://schemas.microsoft.com/office/powerpoint/2010/main" val="2984951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explanation is not false, it is just not provable (again, falsifiability)</a:t>
            </a:r>
          </a:p>
        </p:txBody>
      </p:sp>
      <p:sp>
        <p:nvSpPr>
          <p:cNvPr id="4" name="Slide Number Placeholder 3"/>
          <p:cNvSpPr>
            <a:spLocks noGrp="1"/>
          </p:cNvSpPr>
          <p:nvPr>
            <p:ph type="sldNum" sz="quarter" idx="10"/>
          </p:nvPr>
        </p:nvSpPr>
        <p:spPr/>
        <p:txBody>
          <a:bodyPr/>
          <a:lstStyle/>
          <a:p>
            <a:fld id="{22C6605C-CCCE-422D-BCD6-5DB51A973635}" type="slidenum">
              <a:rPr lang="en-US" smtClean="0"/>
              <a:t>54</a:t>
            </a:fld>
            <a:endParaRPr lang="en-US"/>
          </a:p>
        </p:txBody>
      </p:sp>
    </p:spTree>
    <p:extLst>
      <p:ext uri="{BB962C8B-B14F-4D97-AF65-F5344CB8AC3E}">
        <p14:creationId xmlns:p14="http://schemas.microsoft.com/office/powerpoint/2010/main" val="1802850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55</a:t>
            </a:fld>
            <a:endParaRPr lang="en-US"/>
          </a:p>
        </p:txBody>
      </p:sp>
    </p:spTree>
    <p:extLst>
      <p:ext uri="{BB962C8B-B14F-4D97-AF65-F5344CB8AC3E}">
        <p14:creationId xmlns:p14="http://schemas.microsoft.com/office/powerpoint/2010/main" val="2461999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explanation is not false, it is just not provable (again, falsifiability)</a:t>
            </a:r>
          </a:p>
        </p:txBody>
      </p:sp>
      <p:sp>
        <p:nvSpPr>
          <p:cNvPr id="4" name="Slide Number Placeholder 3"/>
          <p:cNvSpPr>
            <a:spLocks noGrp="1"/>
          </p:cNvSpPr>
          <p:nvPr>
            <p:ph type="sldNum" sz="quarter" idx="10"/>
          </p:nvPr>
        </p:nvSpPr>
        <p:spPr/>
        <p:txBody>
          <a:bodyPr/>
          <a:lstStyle/>
          <a:p>
            <a:fld id="{22C6605C-CCCE-422D-BCD6-5DB51A973635}" type="slidenum">
              <a:rPr lang="en-US" smtClean="0"/>
              <a:t>56</a:t>
            </a:fld>
            <a:endParaRPr lang="en-US"/>
          </a:p>
        </p:txBody>
      </p:sp>
    </p:spTree>
    <p:extLst>
      <p:ext uri="{BB962C8B-B14F-4D97-AF65-F5344CB8AC3E}">
        <p14:creationId xmlns:p14="http://schemas.microsoft.com/office/powerpoint/2010/main" val="349381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59</a:t>
            </a:fld>
            <a:endParaRPr lang="en-US"/>
          </a:p>
        </p:txBody>
      </p:sp>
    </p:spTree>
    <p:extLst>
      <p:ext uri="{BB962C8B-B14F-4D97-AF65-F5344CB8AC3E}">
        <p14:creationId xmlns:p14="http://schemas.microsoft.com/office/powerpoint/2010/main" val="2029565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60</a:t>
            </a:fld>
            <a:endParaRPr lang="en-US"/>
          </a:p>
        </p:txBody>
      </p:sp>
    </p:spTree>
    <p:extLst>
      <p:ext uri="{BB962C8B-B14F-4D97-AF65-F5344CB8AC3E}">
        <p14:creationId xmlns:p14="http://schemas.microsoft.com/office/powerpoint/2010/main" val="233203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61</a:t>
            </a:fld>
            <a:endParaRPr lang="en-US"/>
          </a:p>
        </p:txBody>
      </p:sp>
    </p:spTree>
    <p:extLst>
      <p:ext uri="{BB962C8B-B14F-4D97-AF65-F5344CB8AC3E}">
        <p14:creationId xmlns:p14="http://schemas.microsoft.com/office/powerpoint/2010/main" val="48295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62</a:t>
            </a:fld>
            <a:endParaRPr lang="en-US"/>
          </a:p>
        </p:txBody>
      </p:sp>
    </p:spTree>
    <p:extLst>
      <p:ext uri="{BB962C8B-B14F-4D97-AF65-F5344CB8AC3E}">
        <p14:creationId xmlns:p14="http://schemas.microsoft.com/office/powerpoint/2010/main" val="3287579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63</a:t>
            </a:fld>
            <a:endParaRPr lang="en-US"/>
          </a:p>
        </p:txBody>
      </p:sp>
    </p:spTree>
    <p:extLst>
      <p:ext uri="{BB962C8B-B14F-4D97-AF65-F5344CB8AC3E}">
        <p14:creationId xmlns:p14="http://schemas.microsoft.com/office/powerpoint/2010/main" val="29141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a:t>
            </a:fld>
            <a:endParaRPr lang="en-US"/>
          </a:p>
        </p:txBody>
      </p:sp>
    </p:spTree>
    <p:extLst>
      <p:ext uri="{BB962C8B-B14F-4D97-AF65-F5344CB8AC3E}">
        <p14:creationId xmlns:p14="http://schemas.microsoft.com/office/powerpoint/2010/main" val="2947495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http://retis.sssup.it/~giorgio/slides/h2d/h2d.html</a:t>
            </a:r>
          </a:p>
        </p:txBody>
      </p:sp>
      <p:sp>
        <p:nvSpPr>
          <p:cNvPr id="4" name="Slide Number Placeholder 3"/>
          <p:cNvSpPr>
            <a:spLocks noGrp="1"/>
          </p:cNvSpPr>
          <p:nvPr>
            <p:ph type="sldNum" sz="quarter" idx="10"/>
          </p:nvPr>
        </p:nvSpPr>
        <p:spPr/>
        <p:txBody>
          <a:bodyPr/>
          <a:lstStyle/>
          <a:p>
            <a:fld id="{22C6605C-CCCE-422D-BCD6-5DB51A973635}" type="slidenum">
              <a:rPr lang="en-US" smtClean="0"/>
              <a:t>64</a:t>
            </a:fld>
            <a:endParaRPr lang="en-US"/>
          </a:p>
        </p:txBody>
      </p:sp>
    </p:spTree>
    <p:extLst>
      <p:ext uri="{BB962C8B-B14F-4D97-AF65-F5344CB8AC3E}">
        <p14:creationId xmlns:p14="http://schemas.microsoft.com/office/powerpoint/2010/main" val="1302378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65</a:t>
            </a:fld>
            <a:endParaRPr lang="en-US"/>
          </a:p>
        </p:txBody>
      </p:sp>
    </p:spTree>
    <p:extLst>
      <p:ext uri="{BB962C8B-B14F-4D97-AF65-F5344CB8AC3E}">
        <p14:creationId xmlns:p14="http://schemas.microsoft.com/office/powerpoint/2010/main" val="3737823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66</a:t>
            </a:fld>
            <a:endParaRPr lang="en-US"/>
          </a:p>
        </p:txBody>
      </p:sp>
    </p:spTree>
    <p:extLst>
      <p:ext uri="{BB962C8B-B14F-4D97-AF65-F5344CB8AC3E}">
        <p14:creationId xmlns:p14="http://schemas.microsoft.com/office/powerpoint/2010/main" val="7612319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67</a:t>
            </a:fld>
            <a:endParaRPr lang="en-US"/>
          </a:p>
        </p:txBody>
      </p:sp>
    </p:spTree>
    <p:extLst>
      <p:ext uri="{BB962C8B-B14F-4D97-AF65-F5344CB8AC3E}">
        <p14:creationId xmlns:p14="http://schemas.microsoft.com/office/powerpoint/2010/main" val="66218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68</a:t>
            </a:fld>
            <a:endParaRPr lang="en-US"/>
          </a:p>
        </p:txBody>
      </p:sp>
    </p:spTree>
    <p:extLst>
      <p:ext uri="{BB962C8B-B14F-4D97-AF65-F5344CB8AC3E}">
        <p14:creationId xmlns:p14="http://schemas.microsoft.com/office/powerpoint/2010/main" val="9478455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http://retis.sssup.it/~giorgio/slides/h2d/h2d.html</a:t>
            </a:r>
          </a:p>
        </p:txBody>
      </p:sp>
      <p:sp>
        <p:nvSpPr>
          <p:cNvPr id="4" name="Slide Number Placeholder 3"/>
          <p:cNvSpPr>
            <a:spLocks noGrp="1"/>
          </p:cNvSpPr>
          <p:nvPr>
            <p:ph type="sldNum" sz="quarter" idx="10"/>
          </p:nvPr>
        </p:nvSpPr>
        <p:spPr/>
        <p:txBody>
          <a:bodyPr/>
          <a:lstStyle/>
          <a:p>
            <a:fld id="{22C6605C-CCCE-422D-BCD6-5DB51A973635}" type="slidenum">
              <a:rPr lang="en-US" smtClean="0"/>
              <a:t>69</a:t>
            </a:fld>
            <a:endParaRPr lang="en-US"/>
          </a:p>
        </p:txBody>
      </p:sp>
    </p:spTree>
    <p:extLst>
      <p:ext uri="{BB962C8B-B14F-4D97-AF65-F5344CB8AC3E}">
        <p14:creationId xmlns:p14="http://schemas.microsoft.com/office/powerpoint/2010/main" val="292070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70</a:t>
            </a:fld>
            <a:endParaRPr lang="en-US"/>
          </a:p>
        </p:txBody>
      </p:sp>
    </p:spTree>
    <p:extLst>
      <p:ext uri="{BB962C8B-B14F-4D97-AF65-F5344CB8AC3E}">
        <p14:creationId xmlns:p14="http://schemas.microsoft.com/office/powerpoint/2010/main" val="2800943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71</a:t>
            </a:fld>
            <a:endParaRPr lang="en-US"/>
          </a:p>
        </p:txBody>
      </p:sp>
    </p:spTree>
    <p:extLst>
      <p:ext uri="{BB962C8B-B14F-4D97-AF65-F5344CB8AC3E}">
        <p14:creationId xmlns:p14="http://schemas.microsoft.com/office/powerpoint/2010/main" val="23264677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72</a:t>
            </a:fld>
            <a:endParaRPr lang="en-US"/>
          </a:p>
        </p:txBody>
      </p:sp>
    </p:spTree>
    <p:extLst>
      <p:ext uri="{BB962C8B-B14F-4D97-AF65-F5344CB8AC3E}">
        <p14:creationId xmlns:p14="http://schemas.microsoft.com/office/powerpoint/2010/main" val="2556383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73</a:t>
            </a:fld>
            <a:endParaRPr lang="en-US"/>
          </a:p>
        </p:txBody>
      </p:sp>
    </p:spTree>
    <p:extLst>
      <p:ext uri="{BB962C8B-B14F-4D97-AF65-F5344CB8AC3E}">
        <p14:creationId xmlns:p14="http://schemas.microsoft.com/office/powerpoint/2010/main" val="374633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a:t>
            </a:fld>
            <a:endParaRPr lang="en-US"/>
          </a:p>
        </p:txBody>
      </p:sp>
    </p:spTree>
    <p:extLst>
      <p:ext uri="{BB962C8B-B14F-4D97-AF65-F5344CB8AC3E}">
        <p14:creationId xmlns:p14="http://schemas.microsoft.com/office/powerpoint/2010/main" val="851644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about the </a:t>
            </a:r>
            <a:r>
              <a:rPr lang="en-US" dirty="0" err="1"/>
              <a:t>EuroVR</a:t>
            </a:r>
            <a:r>
              <a:rPr lang="en-US" dirty="0"/>
              <a:t> paper…</a:t>
            </a:r>
          </a:p>
        </p:txBody>
      </p:sp>
      <p:sp>
        <p:nvSpPr>
          <p:cNvPr id="4" name="Slide Number Placeholder 3"/>
          <p:cNvSpPr>
            <a:spLocks noGrp="1"/>
          </p:cNvSpPr>
          <p:nvPr>
            <p:ph type="sldNum" sz="quarter" idx="10"/>
          </p:nvPr>
        </p:nvSpPr>
        <p:spPr/>
        <p:txBody>
          <a:bodyPr/>
          <a:lstStyle/>
          <a:p>
            <a:fld id="{22C6605C-CCCE-422D-BCD6-5DB51A973635}" type="slidenum">
              <a:rPr lang="en-US" smtClean="0"/>
              <a:t>74</a:t>
            </a:fld>
            <a:endParaRPr lang="en-US"/>
          </a:p>
        </p:txBody>
      </p:sp>
    </p:spTree>
    <p:extLst>
      <p:ext uri="{BB962C8B-B14F-4D97-AF65-F5344CB8AC3E}">
        <p14:creationId xmlns:p14="http://schemas.microsoft.com/office/powerpoint/2010/main" val="376634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76</a:t>
            </a:fld>
            <a:endParaRPr lang="en-US"/>
          </a:p>
        </p:txBody>
      </p:sp>
    </p:spTree>
    <p:extLst>
      <p:ext uri="{BB962C8B-B14F-4D97-AF65-F5344CB8AC3E}">
        <p14:creationId xmlns:p14="http://schemas.microsoft.com/office/powerpoint/2010/main" val="42110688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77</a:t>
            </a:fld>
            <a:endParaRPr lang="en-US"/>
          </a:p>
        </p:txBody>
      </p:sp>
    </p:spTree>
    <p:extLst>
      <p:ext uri="{BB962C8B-B14F-4D97-AF65-F5344CB8AC3E}">
        <p14:creationId xmlns:p14="http://schemas.microsoft.com/office/powerpoint/2010/main" val="357800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78</a:t>
            </a:fld>
            <a:endParaRPr lang="en-US"/>
          </a:p>
        </p:txBody>
      </p:sp>
    </p:spTree>
    <p:extLst>
      <p:ext uri="{BB962C8B-B14F-4D97-AF65-F5344CB8AC3E}">
        <p14:creationId xmlns:p14="http://schemas.microsoft.com/office/powerpoint/2010/main" val="192926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79</a:t>
            </a:fld>
            <a:endParaRPr lang="en-US"/>
          </a:p>
        </p:txBody>
      </p:sp>
    </p:spTree>
    <p:extLst>
      <p:ext uri="{BB962C8B-B14F-4D97-AF65-F5344CB8AC3E}">
        <p14:creationId xmlns:p14="http://schemas.microsoft.com/office/powerpoint/2010/main" val="1512887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80</a:t>
            </a:fld>
            <a:endParaRPr lang="en-US"/>
          </a:p>
        </p:txBody>
      </p:sp>
    </p:spTree>
    <p:extLst>
      <p:ext uri="{BB962C8B-B14F-4D97-AF65-F5344CB8AC3E}">
        <p14:creationId xmlns:p14="http://schemas.microsoft.com/office/powerpoint/2010/main" val="2456004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https://journals.ieeeauthorcenter.ieee.org/create-your-ieee-journal-article/authoring-tools-and-templates/ieee-article-templates/templates-for-computer-society-publications/</a:t>
            </a:r>
          </a:p>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81</a:t>
            </a:fld>
            <a:endParaRPr lang="en-US"/>
          </a:p>
        </p:txBody>
      </p:sp>
    </p:spTree>
    <p:extLst>
      <p:ext uri="{BB962C8B-B14F-4D97-AF65-F5344CB8AC3E}">
        <p14:creationId xmlns:p14="http://schemas.microsoft.com/office/powerpoint/2010/main" val="1778548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https://journals.ieeeauthorcenter.ieee.org/create-your-ieee-journal-article/authoring-tools-and-templates/ieee-article-templates/templates-for-computer-society-publications/</a:t>
            </a:r>
          </a:p>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82</a:t>
            </a:fld>
            <a:endParaRPr lang="en-US"/>
          </a:p>
        </p:txBody>
      </p:sp>
    </p:spTree>
    <p:extLst>
      <p:ext uri="{BB962C8B-B14F-4D97-AF65-F5344CB8AC3E}">
        <p14:creationId xmlns:p14="http://schemas.microsoft.com/office/powerpoint/2010/main" val="24435527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https://journals.ieeeauthorcenter.ieee.org/create-your-ieee-journal-article/authoring-tools-and-templates/ieee-article-templates/templates-for-computer-society-publications/</a:t>
            </a:r>
          </a:p>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83</a:t>
            </a:fld>
            <a:endParaRPr lang="en-US"/>
          </a:p>
        </p:txBody>
      </p:sp>
    </p:spTree>
    <p:extLst>
      <p:ext uri="{BB962C8B-B14F-4D97-AF65-F5344CB8AC3E}">
        <p14:creationId xmlns:p14="http://schemas.microsoft.com/office/powerpoint/2010/main" val="18476904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84</a:t>
            </a:fld>
            <a:endParaRPr lang="en-US"/>
          </a:p>
        </p:txBody>
      </p:sp>
    </p:spTree>
    <p:extLst>
      <p:ext uri="{BB962C8B-B14F-4D97-AF65-F5344CB8AC3E}">
        <p14:creationId xmlns:p14="http://schemas.microsoft.com/office/powerpoint/2010/main" val="225100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9</a:t>
            </a:fld>
            <a:endParaRPr lang="en-US"/>
          </a:p>
        </p:txBody>
      </p:sp>
    </p:spTree>
    <p:extLst>
      <p:ext uri="{BB962C8B-B14F-4D97-AF65-F5344CB8AC3E}">
        <p14:creationId xmlns:p14="http://schemas.microsoft.com/office/powerpoint/2010/main" val="14618462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85</a:t>
            </a:fld>
            <a:endParaRPr lang="en-US"/>
          </a:p>
        </p:txBody>
      </p:sp>
    </p:spTree>
    <p:extLst>
      <p:ext uri="{BB962C8B-B14F-4D97-AF65-F5344CB8AC3E}">
        <p14:creationId xmlns:p14="http://schemas.microsoft.com/office/powerpoint/2010/main" val="14710344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86</a:t>
            </a:fld>
            <a:endParaRPr lang="en-US"/>
          </a:p>
        </p:txBody>
      </p:sp>
    </p:spTree>
    <p:extLst>
      <p:ext uri="{BB962C8B-B14F-4D97-AF65-F5344CB8AC3E}">
        <p14:creationId xmlns:p14="http://schemas.microsoft.com/office/powerpoint/2010/main" val="18231159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Hummer BT, Li XL, Hassel BA (2001) Role for p53 in gene induction by double-stranded RNA. </a:t>
            </a:r>
            <a:r>
              <a:rPr lang="it-IT" i="1" dirty="0" smtClean="0"/>
              <a:t>J Virol</a:t>
            </a:r>
            <a:r>
              <a:rPr lang="it-IT" dirty="0" smtClean="0"/>
              <a:t> 75:7774-7777, Figure 4 </a:t>
            </a: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87</a:t>
            </a:fld>
            <a:endParaRPr lang="en-US"/>
          </a:p>
        </p:txBody>
      </p:sp>
    </p:spTree>
    <p:extLst>
      <p:ext uri="{BB962C8B-B14F-4D97-AF65-F5344CB8AC3E}">
        <p14:creationId xmlns:p14="http://schemas.microsoft.com/office/powerpoint/2010/main" val="39061648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Paik MC (2004) Nonignorable missingness in matched case-control data analyses. </a:t>
            </a:r>
            <a:r>
              <a:rPr lang="it-IT" i="1" dirty="0" smtClean="0"/>
              <a:t>Biometrics</a:t>
            </a:r>
            <a:r>
              <a:rPr lang="it-IT" dirty="0" smtClean="0"/>
              <a:t> 60:306-314, Table 5</a:t>
            </a:r>
            <a:br>
              <a:rPr lang="it-IT" dirty="0" smtClean="0"/>
            </a:br>
            <a:r>
              <a:rPr lang="it-IT" dirty="0" smtClean="0"/>
              <a:t>Mykland P, Tierney L, Yu B (1995) Regeneration in Markov chain samplers. </a:t>
            </a:r>
            <a:r>
              <a:rPr lang="it-IT" i="1" dirty="0" smtClean="0"/>
              <a:t>Journal of the American Statistical Association</a:t>
            </a:r>
            <a:r>
              <a:rPr lang="it-IT" dirty="0" smtClean="0"/>
              <a:t> 90:233-241, Figure 1</a:t>
            </a: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88</a:t>
            </a:fld>
            <a:endParaRPr lang="en-US"/>
          </a:p>
        </p:txBody>
      </p:sp>
    </p:spTree>
    <p:extLst>
      <p:ext uri="{BB962C8B-B14F-4D97-AF65-F5344CB8AC3E}">
        <p14:creationId xmlns:p14="http://schemas.microsoft.com/office/powerpoint/2010/main" val="23756854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Hummer BT, Li XL, Hassel BA (2001) Role for p53 in gene induction by double-stranded RNA. </a:t>
            </a:r>
            <a:r>
              <a:rPr lang="it-IT" i="1" dirty="0" smtClean="0"/>
              <a:t>J Virol</a:t>
            </a:r>
            <a:r>
              <a:rPr lang="it-IT" dirty="0" smtClean="0"/>
              <a:t> 75:7774-7777, Figure 4 </a:t>
            </a: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89</a:t>
            </a:fld>
            <a:endParaRPr lang="en-US"/>
          </a:p>
        </p:txBody>
      </p:sp>
    </p:spTree>
    <p:extLst>
      <p:ext uri="{BB962C8B-B14F-4D97-AF65-F5344CB8AC3E}">
        <p14:creationId xmlns:p14="http://schemas.microsoft.com/office/powerpoint/2010/main" val="19816425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https://www.ncbi.nlm.nih.gov/pmc/articles/PMC4456506/</a:t>
            </a:r>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90</a:t>
            </a:fld>
            <a:endParaRPr lang="en-US"/>
          </a:p>
        </p:txBody>
      </p:sp>
    </p:spTree>
    <p:extLst>
      <p:ext uri="{BB962C8B-B14F-4D97-AF65-F5344CB8AC3E}">
        <p14:creationId xmlns:p14="http://schemas.microsoft.com/office/powerpoint/2010/main" val="37727936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91</a:t>
            </a:fld>
            <a:endParaRPr lang="en-US"/>
          </a:p>
        </p:txBody>
      </p:sp>
    </p:spTree>
    <p:extLst>
      <p:ext uri="{BB962C8B-B14F-4D97-AF65-F5344CB8AC3E}">
        <p14:creationId xmlns:p14="http://schemas.microsoft.com/office/powerpoint/2010/main" val="31356748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92</a:t>
            </a:fld>
            <a:endParaRPr lang="en-US"/>
          </a:p>
        </p:txBody>
      </p:sp>
    </p:spTree>
    <p:extLst>
      <p:ext uri="{BB962C8B-B14F-4D97-AF65-F5344CB8AC3E}">
        <p14:creationId xmlns:p14="http://schemas.microsoft.com/office/powerpoint/2010/main" val="26465566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93</a:t>
            </a:fld>
            <a:endParaRPr lang="en-US"/>
          </a:p>
        </p:txBody>
      </p:sp>
    </p:spTree>
    <p:extLst>
      <p:ext uri="{BB962C8B-B14F-4D97-AF65-F5344CB8AC3E}">
        <p14:creationId xmlns:p14="http://schemas.microsoft.com/office/powerpoint/2010/main" val="22707954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94</a:t>
            </a:fld>
            <a:endParaRPr lang="en-US"/>
          </a:p>
        </p:txBody>
      </p:sp>
    </p:spTree>
    <p:extLst>
      <p:ext uri="{BB962C8B-B14F-4D97-AF65-F5344CB8AC3E}">
        <p14:creationId xmlns:p14="http://schemas.microsoft.com/office/powerpoint/2010/main" val="74589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10</a:t>
            </a:fld>
            <a:endParaRPr lang="en-US"/>
          </a:p>
        </p:txBody>
      </p:sp>
    </p:spTree>
    <p:extLst>
      <p:ext uri="{BB962C8B-B14F-4D97-AF65-F5344CB8AC3E}">
        <p14:creationId xmlns:p14="http://schemas.microsoft.com/office/powerpoint/2010/main" val="36323345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95</a:t>
            </a:fld>
            <a:endParaRPr lang="en-US"/>
          </a:p>
        </p:txBody>
      </p:sp>
    </p:spTree>
    <p:extLst>
      <p:ext uri="{BB962C8B-B14F-4D97-AF65-F5344CB8AC3E}">
        <p14:creationId xmlns:p14="http://schemas.microsoft.com/office/powerpoint/2010/main" val="30974748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96</a:t>
            </a:fld>
            <a:endParaRPr lang="en-US"/>
          </a:p>
        </p:txBody>
      </p:sp>
    </p:spTree>
    <p:extLst>
      <p:ext uri="{BB962C8B-B14F-4D97-AF65-F5344CB8AC3E}">
        <p14:creationId xmlns:p14="http://schemas.microsoft.com/office/powerpoint/2010/main" val="987760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97</a:t>
            </a:fld>
            <a:endParaRPr lang="en-US"/>
          </a:p>
        </p:txBody>
      </p:sp>
    </p:spTree>
    <p:extLst>
      <p:ext uri="{BB962C8B-B14F-4D97-AF65-F5344CB8AC3E}">
        <p14:creationId xmlns:p14="http://schemas.microsoft.com/office/powerpoint/2010/main" val="15967717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98</a:t>
            </a:fld>
            <a:endParaRPr lang="en-US"/>
          </a:p>
        </p:txBody>
      </p:sp>
    </p:spTree>
    <p:extLst>
      <p:ext uri="{BB962C8B-B14F-4D97-AF65-F5344CB8AC3E}">
        <p14:creationId xmlns:p14="http://schemas.microsoft.com/office/powerpoint/2010/main" val="27657464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99</a:t>
            </a:fld>
            <a:endParaRPr lang="en-US"/>
          </a:p>
        </p:txBody>
      </p:sp>
    </p:spTree>
    <p:extLst>
      <p:ext uri="{BB962C8B-B14F-4D97-AF65-F5344CB8AC3E}">
        <p14:creationId xmlns:p14="http://schemas.microsoft.com/office/powerpoint/2010/main" val="15340836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100</a:t>
            </a:fld>
            <a:endParaRPr lang="en-US"/>
          </a:p>
        </p:txBody>
      </p:sp>
    </p:spTree>
    <p:extLst>
      <p:ext uri="{BB962C8B-B14F-4D97-AF65-F5344CB8AC3E}">
        <p14:creationId xmlns:p14="http://schemas.microsoft.com/office/powerpoint/2010/main" val="5124407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101</a:t>
            </a:fld>
            <a:endParaRPr lang="en-US"/>
          </a:p>
        </p:txBody>
      </p:sp>
    </p:spTree>
    <p:extLst>
      <p:ext uri="{BB962C8B-B14F-4D97-AF65-F5344CB8AC3E}">
        <p14:creationId xmlns:p14="http://schemas.microsoft.com/office/powerpoint/2010/main" val="20130038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102</a:t>
            </a:fld>
            <a:endParaRPr lang="en-US"/>
          </a:p>
        </p:txBody>
      </p:sp>
    </p:spTree>
    <p:extLst>
      <p:ext uri="{BB962C8B-B14F-4D97-AF65-F5344CB8AC3E}">
        <p14:creationId xmlns:p14="http://schemas.microsoft.com/office/powerpoint/2010/main" val="867296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103</a:t>
            </a:fld>
            <a:endParaRPr lang="en-US"/>
          </a:p>
        </p:txBody>
      </p:sp>
    </p:spTree>
    <p:extLst>
      <p:ext uri="{BB962C8B-B14F-4D97-AF65-F5344CB8AC3E}">
        <p14:creationId xmlns:p14="http://schemas.microsoft.com/office/powerpoint/2010/main" val="25194370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104</a:t>
            </a:fld>
            <a:endParaRPr lang="en-US"/>
          </a:p>
        </p:txBody>
      </p:sp>
    </p:spTree>
    <p:extLst>
      <p:ext uri="{BB962C8B-B14F-4D97-AF65-F5344CB8AC3E}">
        <p14:creationId xmlns:p14="http://schemas.microsoft.com/office/powerpoint/2010/main" val="162353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644F34-79C9-4958-932B-DE602FF997C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356176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44F34-79C9-4958-932B-DE602FF997C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24641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44F34-79C9-4958-932B-DE602FF997C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328754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44F34-79C9-4958-932B-DE602FF997C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21385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644F34-79C9-4958-932B-DE602FF997C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146624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44F34-79C9-4958-932B-DE602FF997C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148689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44F34-79C9-4958-932B-DE602FF997C0}"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365126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644F34-79C9-4958-932B-DE602FF997C0}"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171712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44F34-79C9-4958-932B-DE602FF997C0}"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30779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44F34-79C9-4958-932B-DE602FF997C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19492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44F34-79C9-4958-932B-DE602FF997C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9109-BDE3-42AF-9459-8D51719704D6}" type="slidenum">
              <a:rPr lang="en-US" smtClean="0"/>
              <a:t>‹#›</a:t>
            </a:fld>
            <a:endParaRPr lang="en-US"/>
          </a:p>
        </p:txBody>
      </p:sp>
    </p:spTree>
    <p:extLst>
      <p:ext uri="{BB962C8B-B14F-4D97-AF65-F5344CB8AC3E}">
        <p14:creationId xmlns:p14="http://schemas.microsoft.com/office/powerpoint/2010/main" val="69185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381000" ty="0" sx="100000" sy="100000" flip="x" algn="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44F34-79C9-4958-932B-DE602FF997C0}" type="datetimeFigureOut">
              <a:rPr lang="en-US" smtClean="0"/>
              <a:t>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69109-BDE3-42AF-9459-8D51719704D6}" type="slidenum">
              <a:rPr lang="en-US" smtClean="0"/>
              <a:t>‹#›</a:t>
            </a:fld>
            <a:endParaRPr lang="en-US"/>
          </a:p>
        </p:txBody>
      </p:sp>
    </p:spTree>
    <p:extLst>
      <p:ext uri="{BB962C8B-B14F-4D97-AF65-F5344CB8AC3E}">
        <p14:creationId xmlns:p14="http://schemas.microsoft.com/office/powerpoint/2010/main" val="92711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65.gif"/></Relationships>
</file>

<file path=ppt/slides/_rels/slide10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69.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g"/></Relationships>
</file>

<file path=ppt/slides/_rels/slide10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hyperlink" Target="ugs.guraas.com"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rgaldieri.itch.io/escapetower-desktop" TargetMode="Externa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44.wmf"/><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scimagojr.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6.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61.jfif"/></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345" y="646538"/>
            <a:ext cx="2072640" cy="149656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848" y="637394"/>
            <a:ext cx="1511833" cy="1505712"/>
          </a:xfrm>
          <a:prstGeom prst="rect">
            <a:avLst/>
          </a:prstGeom>
        </p:spPr>
      </p:pic>
      <p:sp>
        <p:nvSpPr>
          <p:cNvPr id="17" name="TextBox 16"/>
          <p:cNvSpPr txBox="1"/>
          <p:nvPr/>
        </p:nvSpPr>
        <p:spPr>
          <a:xfrm>
            <a:off x="2176272" y="3328062"/>
            <a:ext cx="7839456" cy="830997"/>
          </a:xfrm>
          <a:prstGeom prst="rect">
            <a:avLst/>
          </a:prstGeom>
          <a:noFill/>
        </p:spPr>
        <p:txBody>
          <a:bodyPr wrap="square" rtlCol="0">
            <a:spAutoFit/>
          </a:bodyPr>
          <a:lstStyle/>
          <a:p>
            <a:pPr algn="ctr"/>
            <a:r>
              <a:rPr lang="en-GB" sz="4800" b="1" cap="small" dirty="0"/>
              <a:t>A (Semi) serious introduction</a:t>
            </a:r>
            <a:endParaRPr lang="en-US" sz="4800" b="1" cap="small" dirty="0"/>
          </a:p>
        </p:txBody>
      </p:sp>
      <p:sp>
        <p:nvSpPr>
          <p:cNvPr id="19" name="TextBox 18"/>
          <p:cNvSpPr txBox="1"/>
          <p:nvPr/>
        </p:nvSpPr>
        <p:spPr>
          <a:xfrm>
            <a:off x="406401" y="5897670"/>
            <a:ext cx="3289300" cy="369332"/>
          </a:xfrm>
          <a:prstGeom prst="rect">
            <a:avLst/>
          </a:prstGeom>
          <a:noFill/>
        </p:spPr>
        <p:txBody>
          <a:bodyPr wrap="square" rtlCol="0">
            <a:spAutoFit/>
          </a:bodyPr>
          <a:lstStyle/>
          <a:p>
            <a:r>
              <a:rPr lang="it-IT" b="1"/>
              <a:t>Speaker: </a:t>
            </a:r>
            <a:r>
              <a:rPr lang="it-IT"/>
              <a:t>Riccardo Galdieri</a:t>
            </a:r>
            <a:endParaRPr lang="en-US"/>
          </a:p>
        </p:txBody>
      </p:sp>
      <p:sp>
        <p:nvSpPr>
          <p:cNvPr id="2" name="TextBox 1">
            <a:extLst>
              <a:ext uri="{FF2B5EF4-FFF2-40B4-BE49-F238E27FC236}">
                <a16:creationId xmlns="" xmlns:a16="http://schemas.microsoft.com/office/drawing/2014/main" id="{653CBC6F-73C2-4D25-A022-86837545E696}"/>
              </a:ext>
            </a:extLst>
          </p:cNvPr>
          <p:cNvSpPr txBox="1"/>
          <p:nvPr/>
        </p:nvSpPr>
        <p:spPr>
          <a:xfrm>
            <a:off x="0" y="2347274"/>
            <a:ext cx="12192000" cy="1446550"/>
          </a:xfrm>
          <a:prstGeom prst="rect">
            <a:avLst/>
          </a:prstGeom>
          <a:noFill/>
        </p:spPr>
        <p:txBody>
          <a:bodyPr wrap="square" rtlCol="0">
            <a:spAutoFit/>
          </a:bodyPr>
          <a:lstStyle/>
          <a:p>
            <a:pPr algn="ctr"/>
            <a:r>
              <a:rPr lang="en-GB" sz="8800" b="1" cap="small" dirty="0"/>
              <a:t>Science!</a:t>
            </a:r>
          </a:p>
        </p:txBody>
      </p:sp>
    </p:spTree>
    <p:extLst>
      <p:ext uri="{BB962C8B-B14F-4D97-AF65-F5344CB8AC3E}">
        <p14:creationId xmlns:p14="http://schemas.microsoft.com/office/powerpoint/2010/main" val="51940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After this lecture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2"/>
            <a:ext cx="986652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 will be more than happy to help</a:t>
            </a:r>
            <a:br>
              <a:rPr lang="en-US" sz="2400" dirty="0"/>
            </a:br>
            <a:r>
              <a:rPr lang="en-US" sz="2400" dirty="0"/>
              <a:t>you make your research solid.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have any doubt on your</a:t>
            </a:r>
            <a:br>
              <a:rPr lang="en-US" sz="2400" dirty="0"/>
            </a:br>
            <a:r>
              <a:rPr lang="en-US" sz="2400" dirty="0"/>
              <a:t>methodology or any of the </a:t>
            </a:r>
            <a:br>
              <a:rPr lang="en-US" sz="2400" dirty="0"/>
            </a:br>
            <a:r>
              <a:rPr lang="en-US" sz="2400" dirty="0"/>
              <a:t>things we are going to see</a:t>
            </a:r>
            <a:br>
              <a:rPr lang="en-US" sz="2400" dirty="0"/>
            </a:br>
            <a:r>
              <a:rPr lang="en-US" sz="2400" dirty="0"/>
              <a:t>today, send me an email </a:t>
            </a:r>
            <a:br>
              <a:rPr lang="en-US" sz="2400" dirty="0"/>
            </a:br>
            <a:r>
              <a:rPr lang="en-US" sz="2400" dirty="0"/>
              <a:t>and we’ll try to find a solution!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graphicFrame>
        <p:nvGraphicFramePr>
          <p:cNvPr id="3" name="Object 2">
            <a:extLst>
              <a:ext uri="{FF2B5EF4-FFF2-40B4-BE49-F238E27FC236}">
                <a16:creationId xmlns="" xmlns:a16="http://schemas.microsoft.com/office/drawing/2014/main" id="{1EDDAA66-CAE9-4A47-9CF9-561A93B7B59F}"/>
              </a:ext>
            </a:extLst>
          </p:cNvPr>
          <p:cNvGraphicFramePr>
            <a:graphicFrameLocks noChangeAspect="1"/>
          </p:cNvGraphicFramePr>
          <p:nvPr>
            <p:extLst>
              <p:ext uri="{D42A27DB-BD31-4B8C-83A1-F6EECF244321}">
                <p14:modId xmlns:p14="http://schemas.microsoft.com/office/powerpoint/2010/main" val="601851527"/>
              </p:ext>
            </p:extLst>
          </p:nvPr>
        </p:nvGraphicFramePr>
        <p:xfrm>
          <a:off x="5158463" y="1359599"/>
          <a:ext cx="5223898" cy="5164954"/>
        </p:xfrm>
        <a:graphic>
          <a:graphicData uri="http://schemas.openxmlformats.org/presentationml/2006/ole">
            <mc:AlternateContent xmlns:mc="http://schemas.openxmlformats.org/markup-compatibility/2006">
              <mc:Choice xmlns:v="urn:schemas-microsoft-com:vml" Requires="v">
                <p:oleObj spid="_x0000_s11472" name="Image" r:id="rId5" imgW="8939520" imgH="8838000" progId="Photoshop.Image.18">
                  <p:embed/>
                </p:oleObj>
              </mc:Choice>
              <mc:Fallback>
                <p:oleObj name="Image" r:id="rId5" imgW="8939520" imgH="8838000" progId="Photoshop.Image.18">
                  <p:embed/>
                  <p:pic>
                    <p:nvPicPr>
                      <p:cNvPr id="0" name=""/>
                      <p:cNvPicPr/>
                      <p:nvPr/>
                    </p:nvPicPr>
                    <p:blipFill>
                      <a:blip r:embed="rId6"/>
                      <a:stretch>
                        <a:fillRect/>
                      </a:stretch>
                    </p:blipFill>
                    <p:spPr>
                      <a:xfrm>
                        <a:off x="5158463" y="1359599"/>
                        <a:ext cx="5223898" cy="5164954"/>
                      </a:xfrm>
                      <a:prstGeom prst="rect">
                        <a:avLst/>
                      </a:prstGeom>
                    </p:spPr>
                  </p:pic>
                </p:oleObj>
              </mc:Fallback>
            </mc:AlternateContent>
          </a:graphicData>
        </a:graphic>
      </p:graphicFrame>
    </p:spTree>
    <p:extLst>
      <p:ext uri="{BB962C8B-B14F-4D97-AF65-F5344CB8AC3E}">
        <p14:creationId xmlns:p14="http://schemas.microsoft.com/office/powerpoint/2010/main" val="11835023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Article retraction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Even with all the procedures in place, errors can happen</a:t>
            </a:r>
          </a:p>
          <a:p>
            <a:pPr marL="800100" lvl="1" indent="-342900">
              <a:buFont typeface="Arial" panose="020B0604020202020204" pitchFamily="34" charset="0"/>
              <a:buChar char="•"/>
            </a:pPr>
            <a:r>
              <a:rPr lang="en-US" sz="2400" dirty="0" smtClean="0"/>
              <a:t>An article that is proven to be faulty can either be corrected or retracted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There are many reasons for an article to retracted:</a:t>
            </a:r>
          </a:p>
          <a:p>
            <a:pPr marL="800100" lvl="1" indent="-342900">
              <a:buFont typeface="Arial" panose="020B0604020202020204" pitchFamily="34" charset="0"/>
              <a:buChar char="•"/>
            </a:pPr>
            <a:r>
              <a:rPr lang="en-US" sz="2400" dirty="0" smtClean="0"/>
              <a:t>Non-standard methodology</a:t>
            </a:r>
          </a:p>
          <a:p>
            <a:pPr marL="800100" lvl="1" indent="-342900">
              <a:buFont typeface="Arial" panose="020B0604020202020204" pitchFamily="34" charset="0"/>
              <a:buChar char="•"/>
            </a:pPr>
            <a:r>
              <a:rPr lang="en-US" sz="2400" dirty="0" smtClean="0"/>
              <a:t>Data has been somehow tampered</a:t>
            </a:r>
          </a:p>
          <a:p>
            <a:pPr marL="800100" lvl="1" indent="-342900">
              <a:buFont typeface="Arial" panose="020B0604020202020204" pitchFamily="34" charset="0"/>
              <a:buChar char="•"/>
            </a:pPr>
            <a:r>
              <a:rPr lang="en-US" sz="2400" dirty="0" smtClean="0"/>
              <a:t>Experiment cannot be reproduced</a:t>
            </a:r>
          </a:p>
          <a:p>
            <a:pPr marL="800100" lvl="1" indent="-342900">
              <a:buFont typeface="Arial" panose="020B0604020202020204" pitchFamily="34" charset="0"/>
              <a:buChar char="•"/>
            </a:pPr>
            <a:r>
              <a:rPr lang="en-US" sz="2400" dirty="0" smtClean="0"/>
              <a:t>It contains the same information of another published article</a:t>
            </a:r>
          </a:p>
          <a:p>
            <a:pPr marL="800100" lvl="1" indent="-342900">
              <a:buFont typeface="Arial" panose="020B0604020202020204" pitchFamily="34" charset="0"/>
              <a:buChar char="•"/>
            </a:pPr>
            <a:r>
              <a:rPr lang="en-US" sz="2400" dirty="0" smtClean="0"/>
              <a:t>Ethically wrong</a:t>
            </a:r>
          </a:p>
          <a:p>
            <a:pPr marL="800100" lvl="1"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When an article is retracted, it is no longer considered a valid source of knowledge, and cannot be cited</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720088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Articles retraction for error</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it-IT" sz="2400" b="1" dirty="0"/>
              <a:t>2012</a:t>
            </a:r>
            <a:r>
              <a:rPr lang="it-IT" sz="2400" dirty="0"/>
              <a:t> </a:t>
            </a:r>
            <a:r>
              <a:rPr lang="it-IT" sz="2400" dirty="0" smtClean="0"/>
              <a:t>- Article </a:t>
            </a:r>
            <a:r>
              <a:rPr lang="it-IT" sz="2400" dirty="0"/>
              <a:t>suggesting reported an increase in tumors among rats fed genetically modified corn and the herbicide RoundUp retracted due to criticism of experimental design. According to the editor of the journal, a </a:t>
            </a:r>
            <a:r>
              <a:rPr lang="it-IT" sz="2400" dirty="0" smtClean="0"/>
              <a:t>«more </a:t>
            </a:r>
            <a:r>
              <a:rPr lang="it-IT" sz="2400" dirty="0"/>
              <a:t>in-depth look at the raw data revealed that no definitive conclusions can be reached with this small sample </a:t>
            </a:r>
            <a:r>
              <a:rPr lang="it-IT" sz="2400" dirty="0" smtClean="0"/>
              <a:t>size»</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smtClean="0"/>
              <a:t>2003</a:t>
            </a:r>
            <a:r>
              <a:rPr lang="it-IT" sz="2400" dirty="0" smtClean="0"/>
              <a:t> - Severe </a:t>
            </a:r>
            <a:r>
              <a:rPr lang="it-IT" sz="2400" dirty="0"/>
              <a:t>dopaminergic neurotoxicity in primates after a common recreational dose regimen of </a:t>
            </a:r>
            <a:r>
              <a:rPr lang="it-IT" sz="2400" dirty="0" smtClean="0"/>
              <a:t>MDMA </a:t>
            </a:r>
            <a:r>
              <a:rPr lang="it-IT" sz="2400" dirty="0"/>
              <a:t>was a paper by Dr. George Ricaurte which was published in the leading journal </a:t>
            </a:r>
            <a:r>
              <a:rPr lang="it-IT" sz="2400" i="1" dirty="0"/>
              <a:t>Science</a:t>
            </a:r>
            <a:r>
              <a:rPr lang="it-IT" sz="2400" dirty="0"/>
              <a:t>, and later retracted. The reason was that instead of using MDMA, methamphetamine had been used in the test.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58724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Articles retraction for fraud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it-IT" sz="2400" b="1" dirty="0"/>
              <a:t>2017</a:t>
            </a:r>
            <a:r>
              <a:rPr lang="it-IT" sz="2400" dirty="0"/>
              <a:t> </a:t>
            </a:r>
            <a:r>
              <a:rPr lang="it-IT" sz="2400" dirty="0" smtClean="0"/>
              <a:t>- 5 </a:t>
            </a:r>
            <a:r>
              <a:rPr lang="it-IT" sz="2400" dirty="0"/>
              <a:t>articles by Brian Wansink </a:t>
            </a:r>
            <a:r>
              <a:rPr lang="it-IT" sz="2400" dirty="0" smtClean="0"/>
              <a:t>came </a:t>
            </a:r>
            <a:r>
              <a:rPr lang="it-IT" sz="2400" dirty="0"/>
              <a:t>under scrutiny in the field of consumer behavior </a:t>
            </a:r>
            <a:r>
              <a:rPr lang="it-IT" sz="2400" dirty="0" smtClean="0"/>
              <a:t>after </a:t>
            </a:r>
            <a:r>
              <a:rPr lang="it-IT" sz="2400" dirty="0"/>
              <a:t>peers pointed out inconsistencies in data in papers after Wansink had written a blog post about asking a graduate student to "salvage" conclusions. </a:t>
            </a:r>
            <a:r>
              <a:rPr lang="it-IT" sz="2400" dirty="0" smtClean="0"/>
              <a:t>In </a:t>
            </a:r>
            <a:r>
              <a:rPr lang="it-IT" sz="2400" dirty="0"/>
              <a:t>2018 he was found by a University investigatory committee to have committed academic misconduct and resigned. </a:t>
            </a:r>
            <a:r>
              <a:rPr lang="it-IT" sz="2400" dirty="0" smtClean="0"/>
              <a:t>Wansink </a:t>
            </a:r>
            <a:r>
              <a:rPr lang="it-IT" sz="2400" dirty="0"/>
              <a:t>has since had 18 of his research papers retracted as similar issues were found in other publications</a:t>
            </a:r>
            <a:r>
              <a:rPr lang="it-IT" sz="2400" dirty="0" smtClean="0"/>
              <a:t>.</a:t>
            </a:r>
            <a:endParaRPr lang="it-IT" sz="2400" baseline="30000" dirty="0" smtClean="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a:t>2009</a:t>
            </a:r>
            <a:r>
              <a:rPr lang="it-IT" sz="2400" dirty="0"/>
              <a:t> </a:t>
            </a:r>
            <a:r>
              <a:rPr lang="it-IT" sz="2400" dirty="0" smtClean="0"/>
              <a:t>- Numerous </a:t>
            </a:r>
            <a:r>
              <a:rPr lang="it-IT" sz="2400" dirty="0"/>
              <a:t>papers written by Scott Reuben from 1996 to 2009 were retracted after it was discovered he never actually conducted any of the trials he claimed to have run.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82373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Articles retraction for fraud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301557" y="1175937"/>
            <a:ext cx="5081977" cy="3812751"/>
          </a:xfrm>
          <a:prstGeom prst="rect">
            <a:avLst/>
          </a:prstGeom>
        </p:spPr>
      </p:pic>
      <p:sp>
        <p:nvSpPr>
          <p:cNvPr id="3" name="TextBox 2"/>
          <p:cNvSpPr txBox="1"/>
          <p:nvPr/>
        </p:nvSpPr>
        <p:spPr>
          <a:xfrm>
            <a:off x="763929" y="5139159"/>
            <a:ext cx="10637134" cy="1200329"/>
          </a:xfrm>
          <a:prstGeom prst="rect">
            <a:avLst/>
          </a:prstGeom>
          <a:noFill/>
        </p:spPr>
        <p:txBody>
          <a:bodyPr wrap="square" rtlCol="0">
            <a:spAutoFit/>
          </a:bodyPr>
          <a:lstStyle/>
          <a:p>
            <a:r>
              <a:rPr lang="it-IT" dirty="0"/>
              <a:t>The </a:t>
            </a:r>
            <a:r>
              <a:rPr lang="it-IT" i="1" dirty="0"/>
              <a:t>Lancet</a:t>
            </a:r>
            <a:r>
              <a:rPr lang="it-IT" dirty="0"/>
              <a:t> has retracted the 12 year old paper that sparked an international crisis of confidence in the safety of the measles, mumps, </a:t>
            </a:r>
            <a:r>
              <a:rPr lang="it-IT" dirty="0" smtClean="0"/>
              <a:t>and </a:t>
            </a:r>
            <a:r>
              <a:rPr lang="it-IT" dirty="0"/>
              <a:t>rubella (MMR) vaccine when its lead author suggested a link between the vaccine and autism</a:t>
            </a:r>
            <a:r>
              <a:rPr lang="it-IT" dirty="0" smtClean="0"/>
              <a:t>. </a:t>
            </a:r>
            <a:r>
              <a:rPr lang="it-IT" b="1" dirty="0" smtClean="0"/>
              <a:t>Andrew Wakefield was found guilty by the General Medical Council last week of dishonesty and flouting ethics protocols. </a:t>
            </a:r>
            <a:endParaRPr lang="it-IT" b="1" dirty="0"/>
          </a:p>
        </p:txBody>
      </p:sp>
    </p:spTree>
    <p:extLst>
      <p:ext uri="{BB962C8B-B14F-4D97-AF65-F5344CB8AC3E}">
        <p14:creationId xmlns:p14="http://schemas.microsoft.com/office/powerpoint/2010/main" val="2094284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Article retraction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Hopefully this will never happen to you</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210" y="1780830"/>
            <a:ext cx="6135227" cy="4486620"/>
          </a:xfrm>
          <a:prstGeom prst="rect">
            <a:avLst/>
          </a:prstGeom>
        </p:spPr>
      </p:pic>
    </p:spTree>
    <p:extLst>
      <p:ext uri="{BB962C8B-B14F-4D97-AF65-F5344CB8AC3E}">
        <p14:creationId xmlns:p14="http://schemas.microsoft.com/office/powerpoint/2010/main" val="33918363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1216" y="2375813"/>
            <a:ext cx="9948422" cy="923330"/>
          </a:xfrm>
          <a:prstGeom prst="rect">
            <a:avLst/>
          </a:prstGeom>
          <a:noFill/>
        </p:spPr>
        <p:txBody>
          <a:bodyPr wrap="square" rtlCol="0">
            <a:spAutoFit/>
          </a:bodyPr>
          <a:lstStyle/>
          <a:p>
            <a:pPr algn="ctr"/>
            <a:r>
              <a:rPr lang="en-GB" sz="5400" b="1" cap="small" dirty="0"/>
              <a:t>Section 4</a:t>
            </a:r>
            <a:r>
              <a:rPr lang="en-GB" sz="5400" b="1" cap="small" dirty="0" smtClean="0"/>
              <a:t>: Conclusions!</a:t>
            </a:r>
            <a:endParaRPr lang="en-US" sz="5400" b="1" cap="small" dirty="0"/>
          </a:p>
        </p:txBody>
      </p:sp>
      <p:sp>
        <p:nvSpPr>
          <p:cNvPr id="3" name="TextBox 2">
            <a:extLst>
              <a:ext uri="{FF2B5EF4-FFF2-40B4-BE49-F238E27FC236}">
                <a16:creationId xmlns="" xmlns:a16="http://schemas.microsoft.com/office/drawing/2014/main" id="{8B7F882B-5788-45A8-AE4E-4F24A2502811}"/>
              </a:ext>
            </a:extLst>
          </p:cNvPr>
          <p:cNvSpPr txBox="1"/>
          <p:nvPr/>
        </p:nvSpPr>
        <p:spPr>
          <a:xfrm>
            <a:off x="678730" y="3225798"/>
            <a:ext cx="10856538" cy="1569660"/>
          </a:xfrm>
          <a:prstGeom prst="rect">
            <a:avLst/>
          </a:prstGeom>
          <a:noFill/>
        </p:spPr>
        <p:txBody>
          <a:bodyPr wrap="square" rtlCol="0">
            <a:spAutoFit/>
          </a:bodyPr>
          <a:lstStyle/>
          <a:p>
            <a:pPr algn="ctr"/>
            <a:r>
              <a:rPr lang="en-US" sz="3200" dirty="0" smtClean="0"/>
              <a:t>“The most exciting phrase to hear in science, the one that heralds new discoveries, is not ‘eureka’, but ‘that’s funny...’” </a:t>
            </a:r>
            <a:r>
              <a:rPr lang="en-US" sz="3200" dirty="0"/>
              <a:t>– </a:t>
            </a:r>
            <a:r>
              <a:rPr lang="it-IT" sz="3200" dirty="0"/>
              <a:t>Isaac Asimov</a:t>
            </a:r>
            <a:endParaRPr lang="en-US" sz="3200" dirty="0"/>
          </a:p>
        </p:txBody>
      </p:sp>
    </p:spTree>
    <p:extLst>
      <p:ext uri="{BB962C8B-B14F-4D97-AF65-F5344CB8AC3E}">
        <p14:creationId xmlns:p14="http://schemas.microsoft.com/office/powerpoint/2010/main" val="117635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Conclusions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it-IT" sz="2400" b="1" dirty="0" smtClean="0"/>
              <a:t>Science is hard....</a:t>
            </a:r>
          </a:p>
          <a:p>
            <a:pPr marL="800100" lvl="1" indent="-342900">
              <a:buFont typeface="Arial" panose="020B0604020202020204" pitchFamily="34" charset="0"/>
              <a:buChar char="•"/>
            </a:pPr>
            <a:r>
              <a:rPr lang="en-US" sz="2400" dirty="0" smtClean="0"/>
              <a:t>...but it can also be extremely rewarding</a:t>
            </a:r>
          </a:p>
          <a:p>
            <a:endParaRPr lang="en-US" sz="2400" dirty="0"/>
          </a:p>
          <a:p>
            <a:pPr marL="342900" indent="-342900">
              <a:buFont typeface="Arial" panose="020B0604020202020204" pitchFamily="34" charset="0"/>
              <a:buChar char="•"/>
            </a:pPr>
            <a:r>
              <a:rPr lang="en-US" sz="2400" dirty="0" smtClean="0"/>
              <a:t>Find the research question that helps you get out of bed in the morning, crave for the answer, and make this world a bit better by working with hundreds of people around the world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There is no better sensation that meeting </a:t>
            </a:r>
            <a:br>
              <a:rPr lang="en-US" sz="2400" dirty="0" smtClean="0"/>
            </a:br>
            <a:r>
              <a:rPr lang="en-US" sz="2400" dirty="0" smtClean="0"/>
              <a:t>someone who says “I have read your work, </a:t>
            </a:r>
            <a:br>
              <a:rPr lang="en-US" sz="2400" dirty="0" smtClean="0"/>
            </a:br>
            <a:r>
              <a:rPr lang="en-US" sz="2400" dirty="0" smtClean="0"/>
              <a:t>it </a:t>
            </a:r>
            <a:r>
              <a:rPr lang="en-US" sz="2400" dirty="0"/>
              <a:t>was </a:t>
            </a:r>
            <a:r>
              <a:rPr lang="en-US" sz="2400" dirty="0" smtClean="0"/>
              <a:t>enlightening and I have used on my </a:t>
            </a:r>
            <a:br>
              <a:rPr lang="en-US" sz="2400" dirty="0" smtClean="0"/>
            </a:br>
            <a:r>
              <a:rPr lang="en-US" sz="2400" dirty="0" smtClean="0"/>
              <a:t>research too”</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99" y="3694797"/>
            <a:ext cx="4939030" cy="2504794"/>
          </a:xfrm>
          <a:prstGeom prst="rect">
            <a:avLst/>
          </a:prstGeom>
        </p:spPr>
      </p:pic>
    </p:spTree>
    <p:extLst>
      <p:ext uri="{BB962C8B-B14F-4D97-AF65-F5344CB8AC3E}">
        <p14:creationId xmlns:p14="http://schemas.microsoft.com/office/powerpoint/2010/main" val="42134425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Conclusions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6247"/>
          <a:stretch/>
        </p:blipFill>
        <p:spPr>
          <a:xfrm>
            <a:off x="304800" y="1371599"/>
            <a:ext cx="7825740" cy="2231813"/>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rotWithShape="1">
          <a:blip r:embed="rId5"/>
          <a:srcRect t="24054"/>
          <a:stretch/>
        </p:blipFill>
        <p:spPr>
          <a:xfrm>
            <a:off x="1549400" y="3007291"/>
            <a:ext cx="7590178" cy="119224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stretch>
            <a:fillRect/>
          </a:stretch>
        </p:blipFill>
        <p:spPr>
          <a:xfrm>
            <a:off x="4248479" y="1937037"/>
            <a:ext cx="7422523" cy="1280271"/>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7"/>
          <a:stretch>
            <a:fillRect/>
          </a:stretch>
        </p:blipFill>
        <p:spPr>
          <a:xfrm>
            <a:off x="4217670" y="4118213"/>
            <a:ext cx="7361558" cy="1333616"/>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8"/>
          <a:stretch>
            <a:fillRect/>
          </a:stretch>
        </p:blipFill>
        <p:spPr>
          <a:xfrm>
            <a:off x="667512" y="4488276"/>
            <a:ext cx="3292125" cy="13869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86033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108</a:t>
            </a:fld>
            <a:endParaRPr lang="en-US" b="1"/>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882"/>
          </a:xfrm>
          <a:prstGeom prst="rect">
            <a:avLst/>
          </a:prstGeom>
        </p:spPr>
      </p:pic>
    </p:spTree>
    <p:extLst>
      <p:ext uri="{BB962C8B-B14F-4D97-AF65-F5344CB8AC3E}">
        <p14:creationId xmlns:p14="http://schemas.microsoft.com/office/powerpoint/2010/main" val="333211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23927" y="2375813"/>
            <a:ext cx="8763000" cy="923330"/>
          </a:xfrm>
          <a:prstGeom prst="rect">
            <a:avLst/>
          </a:prstGeom>
          <a:noFill/>
        </p:spPr>
        <p:txBody>
          <a:bodyPr wrap="square" rtlCol="0">
            <a:spAutoFit/>
          </a:bodyPr>
          <a:lstStyle/>
          <a:p>
            <a:pPr algn="ctr"/>
            <a:r>
              <a:rPr lang="en-GB" sz="5400" b="1" cap="small" dirty="0"/>
              <a:t>Section 1: how to Science!</a:t>
            </a:r>
            <a:endParaRPr lang="en-US" sz="5400" b="1" cap="small" dirty="0"/>
          </a:p>
        </p:txBody>
      </p:sp>
      <p:sp>
        <p:nvSpPr>
          <p:cNvPr id="3" name="TextBox 2">
            <a:extLst>
              <a:ext uri="{FF2B5EF4-FFF2-40B4-BE49-F238E27FC236}">
                <a16:creationId xmlns="" xmlns:a16="http://schemas.microsoft.com/office/drawing/2014/main" id="{8B7F882B-5788-45A8-AE4E-4F24A2502811}"/>
              </a:ext>
            </a:extLst>
          </p:cNvPr>
          <p:cNvSpPr txBox="1"/>
          <p:nvPr/>
        </p:nvSpPr>
        <p:spPr>
          <a:xfrm>
            <a:off x="1725499" y="3225798"/>
            <a:ext cx="8763000" cy="1077218"/>
          </a:xfrm>
          <a:prstGeom prst="rect">
            <a:avLst/>
          </a:prstGeom>
          <a:noFill/>
        </p:spPr>
        <p:txBody>
          <a:bodyPr wrap="square" rtlCol="0">
            <a:spAutoFit/>
          </a:bodyPr>
          <a:lstStyle/>
          <a:p>
            <a:pPr algn="ctr"/>
            <a:r>
              <a:rPr lang="en-US" sz="3200" dirty="0"/>
              <a:t>“Science never solves a problem without creating ten more” - </a:t>
            </a:r>
            <a:r>
              <a:rPr lang="it-IT" sz="3200" dirty="0"/>
              <a:t>George Bernard Shaw</a:t>
            </a:r>
            <a:endParaRPr lang="en-US" sz="3200" dirty="0"/>
          </a:p>
        </p:txBody>
      </p:sp>
    </p:spTree>
    <p:extLst>
      <p:ext uri="{BB962C8B-B14F-4D97-AF65-F5344CB8AC3E}">
        <p14:creationId xmlns:p14="http://schemas.microsoft.com/office/powerpoint/2010/main" val="2396123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What is science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2"/>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Science has a thousands possible definitions:</a:t>
            </a:r>
          </a:p>
          <a:p>
            <a:pPr marL="800100" lvl="1" indent="-342900">
              <a:buFont typeface="Arial" panose="020B0604020202020204" pitchFamily="34" charset="0"/>
              <a:buChar char="•"/>
            </a:pPr>
            <a:r>
              <a:rPr lang="en-US" sz="2400" dirty="0"/>
              <a:t>“The systematic study of the nature and behaviour of the material and physical universe, based on observation, experiment, and measurement, and the formulation of laws to describe these facts in general terms”</a:t>
            </a:r>
          </a:p>
          <a:p>
            <a:pPr marL="800100" lvl="1" indent="-342900">
              <a:buFont typeface="Arial" panose="020B0604020202020204" pitchFamily="34" charset="0"/>
              <a:buChar char="•"/>
            </a:pPr>
            <a:r>
              <a:rPr lang="en-US" sz="2400" dirty="0"/>
              <a:t>“Science is the study of the nature and behaviour of natural things and the knowledge that we obtain about them “</a:t>
            </a:r>
          </a:p>
          <a:p>
            <a:pPr marL="800100" lvl="1" indent="-342900">
              <a:buFont typeface="Arial" panose="020B0604020202020204" pitchFamily="34" charset="0"/>
              <a:buChar char="•"/>
            </a:pPr>
            <a:r>
              <a:rPr lang="en-US" sz="2400" dirty="0"/>
              <a:t>“The intellectual and practical activity encompassing the systematic study of the structure and behaviour of the physical and natural world through observation and experiment”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do these things have in common?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8183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Theoretical VS applied sciences	</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2"/>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are doing applied sciences, which means that your approach should be more practical</a:t>
            </a:r>
          </a:p>
          <a:p>
            <a:pPr marL="800100" lvl="1" indent="-342900">
              <a:buFont typeface="Arial" panose="020B0604020202020204" pitchFamily="34" charset="0"/>
              <a:buChar char="•"/>
            </a:pPr>
            <a:r>
              <a:rPr lang="en-US" sz="2400" dirty="0"/>
              <a:t>Does this mean that you can just build things with a screwdriver and expect people to understand them? (Short answer: NO)</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scientist seeks a model to match a physical system, while an engineer seeks a physical system to match a model</a:t>
            </a:r>
          </a:p>
          <a:p>
            <a:pPr marL="800100" lvl="1" indent="-342900">
              <a:buFont typeface="Arial" panose="020B0604020202020204" pitchFamily="34" charset="0"/>
              <a:buChar char="•"/>
            </a:pPr>
            <a:r>
              <a:rPr lang="en-US" sz="2400" dirty="0"/>
              <a:t>You are still scientists!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Classic research aims to advance knowledge on a specific subject, with little concern for practical benefits in the short term. Applied research aims to achieve PRACTICAL outcomes that are useful to society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1916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Theoretical VS applied sciences	</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2"/>
            <a:ext cx="986652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Good research is always characterized by </a:t>
            </a:r>
            <a:r>
              <a:rPr lang="en-US" sz="2400" b="1" dirty="0"/>
              <a:t>a rigorous scientific study </a:t>
            </a:r>
            <a:r>
              <a:rPr lang="en-US" sz="2400" dirty="0"/>
              <a:t>aimed at advancing knowledge and producing new results that will be useful for the society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 xmlns:a16="http://schemas.microsoft.com/office/drawing/2014/main" id="{3D729130-826A-4B11-9435-102AA03EBFA6}"/>
              </a:ext>
            </a:extLst>
          </p:cNvPr>
          <p:cNvPicPr>
            <a:picLocks noChangeAspect="1"/>
          </p:cNvPicPr>
          <p:nvPr/>
        </p:nvPicPr>
        <p:blipFill>
          <a:blip r:embed="rId4"/>
          <a:stretch>
            <a:fillRect/>
          </a:stretch>
        </p:blipFill>
        <p:spPr>
          <a:xfrm>
            <a:off x="2819750" y="2836461"/>
            <a:ext cx="4734586" cy="3324689"/>
          </a:xfrm>
          <a:prstGeom prst="rect">
            <a:avLst/>
          </a:prstGeom>
        </p:spPr>
      </p:pic>
      <p:sp>
        <p:nvSpPr>
          <p:cNvPr id="7" name="TextBox 6"/>
          <p:cNvSpPr txBox="1"/>
          <p:nvPr/>
        </p:nvSpPr>
        <p:spPr>
          <a:xfrm>
            <a:off x="4122420" y="5398770"/>
            <a:ext cx="1478280" cy="276999"/>
          </a:xfrm>
          <a:prstGeom prst="rect">
            <a:avLst/>
          </a:prstGeom>
          <a:noFill/>
        </p:spPr>
        <p:txBody>
          <a:bodyPr wrap="square" rtlCol="0">
            <a:spAutoFit/>
          </a:bodyPr>
          <a:lstStyle/>
          <a:p>
            <a:pPr algn="ctr"/>
            <a:r>
              <a:rPr lang="it-IT" sz="1200" b="1" dirty="0"/>
              <a:t>Andrew Wakefield</a:t>
            </a:r>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301593" y="4472528"/>
            <a:ext cx="1175237" cy="881721"/>
          </a:xfrm>
          <a:prstGeom prst="rect">
            <a:avLst/>
          </a:prstGeom>
        </p:spPr>
      </p:pic>
    </p:spTree>
    <p:extLst>
      <p:ext uri="{BB962C8B-B14F-4D97-AF65-F5344CB8AC3E}">
        <p14:creationId xmlns:p14="http://schemas.microsoft.com/office/powerpoint/2010/main" val="277511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How to make science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1319162"/>
            <a:ext cx="10267581"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two important things that we need to make science:</a:t>
            </a:r>
          </a:p>
          <a:p>
            <a:pPr marL="800100" lvl="1" indent="-342900">
              <a:buFont typeface="Arial" panose="020B0604020202020204" pitchFamily="34" charset="0"/>
              <a:buChar char="•"/>
            </a:pPr>
            <a:r>
              <a:rPr lang="en-US" sz="2400" dirty="0"/>
              <a:t>Method</a:t>
            </a:r>
          </a:p>
          <a:p>
            <a:pPr marL="800100" lvl="1" indent="-342900">
              <a:buFont typeface="Arial" panose="020B0604020202020204" pitchFamily="34" charset="0"/>
              <a:buChar char="•"/>
            </a:pPr>
            <a:r>
              <a:rPr lang="en-US" sz="2400" dirty="0"/>
              <a:t>Principles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method – also called the scientific method – is used to make your research rigorous and objective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principles – also called scientific principles – are used to </a:t>
            </a:r>
            <a:br>
              <a:rPr lang="en-US" sz="2400" dirty="0"/>
            </a:br>
            <a:r>
              <a:rPr lang="en-US" sz="2400" dirty="0"/>
              <a:t>give you guidelines on how to evaluate your research with </a:t>
            </a:r>
            <a:br>
              <a:rPr lang="en-US" sz="2400" dirty="0"/>
            </a:br>
            <a:r>
              <a:rPr lang="en-US" sz="2400" dirty="0"/>
              <a:t>logics and ethics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u="sng" dirty="0"/>
              <a:t>Make sure you have something to write on, you’ll need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 xmlns:a16="http://schemas.microsoft.com/office/drawing/2014/main" id="{4EBCE5A0-66B4-4616-B8D6-8DC8EE39F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417" y="3285956"/>
            <a:ext cx="2683989" cy="2470849"/>
          </a:xfrm>
          <a:prstGeom prst="rect">
            <a:avLst/>
          </a:prstGeom>
        </p:spPr>
      </p:pic>
    </p:spTree>
    <p:extLst>
      <p:ext uri="{BB962C8B-B14F-4D97-AF65-F5344CB8AC3E}">
        <p14:creationId xmlns:p14="http://schemas.microsoft.com/office/powerpoint/2010/main" val="2281179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861955"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scientific method is a process for experimentation that is used to explore observations and answer questions.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scientific method is not “set in stone”, but is often adapted to the discipline</a:t>
            </a:r>
          </a:p>
          <a:p>
            <a:pPr marL="800100" lvl="1" indent="-342900">
              <a:buFont typeface="Arial" panose="020B0604020202020204" pitchFamily="34" charset="0"/>
              <a:buChar char="•"/>
            </a:pPr>
            <a:r>
              <a:rPr lang="en-US" sz="2400" dirty="0"/>
              <a:t>Good luck experimenting on dinosaur fossils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As linear as it usually portrayed, the scientific method is ITERATIVE</a:t>
            </a:r>
          </a:p>
          <a:p>
            <a:pPr marL="800100" lvl="1" indent="-342900">
              <a:buFont typeface="Arial" panose="020B0604020202020204" pitchFamily="34" charset="0"/>
              <a:buChar char="•"/>
            </a:pPr>
            <a:r>
              <a:rPr lang="en-US" sz="2400" dirty="0"/>
              <a:t>You get good data? Change the hypothesis</a:t>
            </a:r>
          </a:p>
          <a:p>
            <a:pPr marL="800100" lvl="1" indent="-342900">
              <a:buFont typeface="Arial" panose="020B0604020202020204" pitchFamily="34" charset="0"/>
              <a:buChar char="•"/>
            </a:pPr>
            <a:r>
              <a:rPr lang="en-US" sz="2400" dirty="0"/>
              <a:t>You don’t get good data? Change the experiment</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5C956D50-6AD0-4232-A1F8-886E92B63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51" y="1385740"/>
            <a:ext cx="1678037" cy="4974973"/>
          </a:xfrm>
          <a:prstGeom prst="rect">
            <a:avLst/>
          </a:prstGeom>
        </p:spPr>
      </p:pic>
    </p:spTree>
    <p:extLst>
      <p:ext uri="{BB962C8B-B14F-4D97-AF65-F5344CB8AC3E}">
        <p14:creationId xmlns:p14="http://schemas.microsoft.com/office/powerpoint/2010/main" val="260415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scientific method starts when you ask a question about something that you observe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Your question must solve a new problem*</a:t>
            </a:r>
          </a:p>
          <a:p>
            <a:pPr marL="800100" lvl="1" indent="-342900">
              <a:buFont typeface="Arial" panose="020B0604020202020204" pitchFamily="34" charset="0"/>
              <a:buChar char="•"/>
            </a:pPr>
            <a:r>
              <a:rPr lang="en-US" sz="2400" dirty="0"/>
              <a:t>Has anyone ever performed the same experiment? In what conditions? Is your contribution adding something to the current scientific knowledge?</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question can refer to the explanation of a specific observation, as in "Why is the sky blue?" but can also be open-ended, as in "How can I design a drug to cure this particular disease?"</a:t>
            </a:r>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A19AD383-AD96-441B-941D-7716029E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0" y="1389543"/>
            <a:ext cx="1678037" cy="4974972"/>
          </a:xfrm>
          <a:prstGeom prst="rect">
            <a:avLst/>
          </a:prstGeom>
        </p:spPr>
      </p:pic>
    </p:spTree>
    <p:extLst>
      <p:ext uri="{BB962C8B-B14F-4D97-AF65-F5344CB8AC3E}">
        <p14:creationId xmlns:p14="http://schemas.microsoft.com/office/powerpoint/2010/main" val="44383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the question you are trying to answer  with your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A19AD383-AD96-441B-941D-7716029E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0" y="1389543"/>
            <a:ext cx="1678037" cy="4974972"/>
          </a:xfrm>
          <a:prstGeom prst="rect">
            <a:avLst/>
          </a:prstGeom>
        </p:spPr>
      </p:pic>
      <p:pic>
        <p:nvPicPr>
          <p:cNvPr id="5" name="Picture 4">
            <a:extLst>
              <a:ext uri="{FF2B5EF4-FFF2-40B4-BE49-F238E27FC236}">
                <a16:creationId xmlns="" xmlns:a16="http://schemas.microsoft.com/office/drawing/2014/main" id="{190BED0D-944C-4F2F-8DB9-E7D36F047FBA}"/>
              </a:ext>
            </a:extLst>
          </p:cNvPr>
          <p:cNvPicPr>
            <a:picLocks noChangeAspect="1"/>
          </p:cNvPicPr>
          <p:nvPr/>
        </p:nvPicPr>
        <p:blipFill rotWithShape="1">
          <a:blip r:embed="rId5">
            <a:extLst>
              <a:ext uri="{28A0092B-C50C-407E-A947-70E740481C1C}">
                <a14:useLocalDpi xmlns:a14="http://schemas.microsoft.com/office/drawing/2010/main" val="0"/>
              </a:ext>
            </a:extLst>
          </a:blip>
          <a:srcRect l="33115" r="32977" b="50291"/>
          <a:stretch/>
        </p:blipFill>
        <p:spPr>
          <a:xfrm>
            <a:off x="6386659" y="2061776"/>
            <a:ext cx="3987538" cy="3907921"/>
          </a:xfrm>
          <a:prstGeom prst="rect">
            <a:avLst/>
          </a:prstGeom>
        </p:spPr>
      </p:pic>
    </p:spTree>
    <p:extLst>
      <p:ext uri="{BB962C8B-B14F-4D97-AF65-F5344CB8AC3E}">
        <p14:creationId xmlns:p14="http://schemas.microsoft.com/office/powerpoint/2010/main" val="554885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19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Once you have a well-defined question, ask yourself: “How can I potentially find an answer”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hypothesis is an educated guess about how things work. </a:t>
            </a:r>
          </a:p>
          <a:p>
            <a:pPr marL="800100" lvl="1" indent="-342900">
              <a:buFont typeface="Arial" panose="020B0604020202020204" pitchFamily="34" charset="0"/>
              <a:buChar char="•"/>
            </a:pPr>
            <a:r>
              <a:rPr lang="en-US" sz="2400" dirty="0"/>
              <a:t>It is an attempt to answer your question with an explanation that can be tested. </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good hypothesis allows you to then make a prediction:</a:t>
            </a:r>
            <a:br>
              <a:rPr lang="en-US" sz="2400" dirty="0"/>
            </a:br>
            <a:r>
              <a:rPr lang="en-US" sz="2400" dirty="0"/>
              <a:t>"If ____</a:t>
            </a:r>
            <a:r>
              <a:rPr lang="en-US" sz="2400" i="1" dirty="0"/>
              <a:t>[I do this]</a:t>
            </a:r>
            <a:r>
              <a:rPr lang="en-US" sz="2400" dirty="0"/>
              <a:t> ____, then _____</a:t>
            </a:r>
            <a:r>
              <a:rPr lang="en-US" sz="2400" i="1" dirty="0"/>
              <a:t>[this]</a:t>
            </a:r>
            <a:r>
              <a:rPr lang="en-US" sz="2400" dirty="0"/>
              <a:t>_____ will happen.“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State both your hypothesis and the resulting prediction you will be testing. Predictions must be easy to measure.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BBABD700-B871-45CC-9851-2E3592733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89543"/>
            <a:ext cx="1678036" cy="4974972"/>
          </a:xfrm>
          <a:prstGeom prst="rect">
            <a:avLst/>
          </a:prstGeom>
        </p:spPr>
      </p:pic>
    </p:spTree>
    <p:extLst>
      <p:ext uri="{BB962C8B-B14F-4D97-AF65-F5344CB8AC3E}">
        <p14:creationId xmlns:p14="http://schemas.microsoft.com/office/powerpoint/2010/main" val="2032033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54221"/>
            <a:ext cx="12192000" cy="1107996"/>
          </a:xfrm>
          <a:prstGeom prst="rect">
            <a:avLst/>
          </a:prstGeom>
          <a:noFill/>
        </p:spPr>
        <p:txBody>
          <a:bodyPr wrap="square" rtlCol="0">
            <a:spAutoFit/>
          </a:bodyPr>
          <a:lstStyle/>
          <a:p>
            <a:pPr algn="ctr"/>
            <a:r>
              <a:rPr lang="en-GB" sz="6600" b="1" cap="small" dirty="0"/>
              <a:t>Level 0: who am I?</a:t>
            </a:r>
            <a:endParaRPr lang="en-US" sz="6600" b="1" cap="small" dirty="0"/>
          </a:p>
        </p:txBody>
      </p:sp>
    </p:spTree>
    <p:extLst>
      <p:ext uri="{BB962C8B-B14F-4D97-AF65-F5344CB8AC3E}">
        <p14:creationId xmlns:p14="http://schemas.microsoft.com/office/powerpoint/2010/main" val="4020186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 xmlns:a16="http://schemas.microsoft.com/office/drawing/2014/main" id="{7BEE8F20-E0FC-4DF2-9F50-BD7DDAAFA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89543"/>
            <a:ext cx="1678036" cy="4974972"/>
          </a:xfrm>
          <a:prstGeom prst="rect">
            <a:avLst/>
          </a:prstGeom>
        </p:spPr>
      </p:pic>
      <p:pic>
        <p:nvPicPr>
          <p:cNvPr id="8" name="Picture 7">
            <a:extLst>
              <a:ext uri="{FF2B5EF4-FFF2-40B4-BE49-F238E27FC236}">
                <a16:creationId xmlns="" xmlns:a16="http://schemas.microsoft.com/office/drawing/2014/main" id="{85EB0CDC-B5FB-4062-98DE-7757240F7A4C}"/>
              </a:ext>
            </a:extLst>
          </p:cNvPr>
          <p:cNvPicPr>
            <a:picLocks noChangeAspect="1"/>
          </p:cNvPicPr>
          <p:nvPr/>
        </p:nvPicPr>
        <p:blipFill rotWithShape="1">
          <a:blip r:embed="rId5">
            <a:extLst>
              <a:ext uri="{28A0092B-C50C-407E-A947-70E740481C1C}">
                <a14:useLocalDpi xmlns:a14="http://schemas.microsoft.com/office/drawing/2010/main" val="0"/>
              </a:ext>
            </a:extLst>
          </a:blip>
          <a:srcRect l="67091" b="51084"/>
          <a:stretch/>
        </p:blipFill>
        <p:spPr>
          <a:xfrm>
            <a:off x="6014301" y="2452616"/>
            <a:ext cx="3866186" cy="3841738"/>
          </a:xfrm>
          <a:prstGeom prst="rect">
            <a:avLst/>
          </a:prstGeom>
        </p:spPr>
      </p:pic>
      <p:sp>
        <p:nvSpPr>
          <p:cNvPr id="13" name="TextBox 12">
            <a:extLst>
              <a:ext uri="{FF2B5EF4-FFF2-40B4-BE49-F238E27FC236}">
                <a16:creationId xmlns="" xmlns:a16="http://schemas.microsoft.com/office/drawing/2014/main" id="{EB37C949-2CB6-4CE1-9A02-222D0C108C36}"/>
              </a:ext>
            </a:extLst>
          </p:cNvPr>
          <p:cNvSpPr txBox="1"/>
          <p:nvPr/>
        </p:nvSpPr>
        <p:spPr>
          <a:xfrm>
            <a:off x="2394408" y="1319162"/>
            <a:ext cx="798450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your current hypothesis? Is it providing a reasonable answer to your question?</a:t>
            </a:r>
          </a:p>
        </p:txBody>
      </p:sp>
    </p:spTree>
    <p:extLst>
      <p:ext uri="{BB962C8B-B14F-4D97-AF65-F5344CB8AC3E}">
        <p14:creationId xmlns:p14="http://schemas.microsoft.com/office/powerpoint/2010/main" val="908276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have a question and an intuition on how to answer it. Build a system that confirms it!</a:t>
            </a:r>
          </a:p>
          <a:p>
            <a:pPr marL="800100" lvl="1" indent="-342900">
              <a:buFont typeface="Arial" panose="020B0604020202020204" pitchFamily="34" charset="0"/>
              <a:buChar char="•"/>
            </a:pPr>
            <a:r>
              <a:rPr lang="en-US" sz="2400" dirty="0"/>
              <a:t>If you like what you do, this is supposed to be the funniest part. If you don’t, probably the ugliest!</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experiment should be BIAS FREE</a:t>
            </a:r>
          </a:p>
          <a:p>
            <a:pPr marL="800100" lvl="1" indent="-342900">
              <a:buFont typeface="Arial" panose="020B0604020202020204" pitchFamily="34" charset="0"/>
              <a:buChar char="•"/>
            </a:pPr>
            <a:r>
              <a:rPr lang="en-US" sz="2400" dirty="0"/>
              <a:t>Any possible factor that influence your research must be accounted for and reported (more about this later)</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should also repeat your experiments several times to make sure that the first results weren't just an accident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Build stuff. Break it. Change something. Break it again!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48E8AF7A-F2DC-4856-917D-DE0A0EDF4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78533"/>
            <a:ext cx="1681750" cy="4985982"/>
          </a:xfrm>
          <a:prstGeom prst="rect">
            <a:avLst/>
          </a:prstGeom>
        </p:spPr>
      </p:pic>
    </p:spTree>
    <p:extLst>
      <p:ext uri="{BB962C8B-B14F-4D97-AF65-F5344CB8AC3E}">
        <p14:creationId xmlns:p14="http://schemas.microsoft.com/office/powerpoint/2010/main" val="114529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experiments are you currently planning? Can you list at least three different variations?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48E8AF7A-F2DC-4856-917D-DE0A0EDF4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78533"/>
            <a:ext cx="1681750" cy="4985982"/>
          </a:xfrm>
          <a:prstGeom prst="rect">
            <a:avLst/>
          </a:prstGeom>
        </p:spPr>
      </p:pic>
      <p:pic>
        <p:nvPicPr>
          <p:cNvPr id="10" name="Picture 9">
            <a:extLst>
              <a:ext uri="{FF2B5EF4-FFF2-40B4-BE49-F238E27FC236}">
                <a16:creationId xmlns="" xmlns:a16="http://schemas.microsoft.com/office/drawing/2014/main" id="{F7CFDCFF-3053-4FB4-AB4E-0155267AF67F}"/>
              </a:ext>
            </a:extLst>
          </p:cNvPr>
          <p:cNvPicPr>
            <a:picLocks noChangeAspect="1"/>
          </p:cNvPicPr>
          <p:nvPr/>
        </p:nvPicPr>
        <p:blipFill rotWithShape="1">
          <a:blip r:embed="rId5">
            <a:extLst>
              <a:ext uri="{28A0092B-C50C-407E-A947-70E740481C1C}">
                <a14:useLocalDpi xmlns:a14="http://schemas.microsoft.com/office/drawing/2010/main" val="0"/>
              </a:ext>
            </a:extLst>
          </a:blip>
          <a:srcRect l="33275" t="49949" r="32889" b="568"/>
          <a:stretch/>
        </p:blipFill>
        <p:spPr>
          <a:xfrm>
            <a:off x="5067299" y="2349005"/>
            <a:ext cx="3975101" cy="3886201"/>
          </a:xfrm>
          <a:prstGeom prst="rect">
            <a:avLst/>
          </a:prstGeom>
        </p:spPr>
      </p:pic>
    </p:spTree>
    <p:extLst>
      <p:ext uri="{BB962C8B-B14F-4D97-AF65-F5344CB8AC3E}">
        <p14:creationId xmlns:p14="http://schemas.microsoft.com/office/powerpoint/2010/main" val="3928905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No matter what stage of your project you are at, always gather data!</a:t>
            </a:r>
          </a:p>
          <a:p>
            <a:pPr marL="800100" lvl="1" indent="-342900">
              <a:buFont typeface="Arial" panose="020B0604020202020204" pitchFamily="34" charset="0"/>
              <a:buChar char="•"/>
            </a:pPr>
            <a:r>
              <a:rPr lang="en-US" sz="2400" dirty="0"/>
              <a:t>You never know when something will work</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should give your data a structure</a:t>
            </a:r>
          </a:p>
          <a:p>
            <a:pPr marL="800100" lvl="1" indent="-342900">
              <a:buFont typeface="Arial" panose="020B0604020202020204" pitchFamily="34" charset="0"/>
              <a:buChar char="•"/>
            </a:pPr>
            <a:r>
              <a:rPr lang="en-US" sz="2400" dirty="0"/>
              <a:t>What are the input parameters?</a:t>
            </a:r>
          </a:p>
          <a:p>
            <a:pPr marL="800100" lvl="1" indent="-342900">
              <a:buFont typeface="Arial" panose="020B0604020202020204" pitchFamily="34" charset="0"/>
              <a:buChar char="•"/>
            </a:pPr>
            <a:r>
              <a:rPr lang="en-US" sz="2400" dirty="0"/>
              <a:t>What are the environment conditions?</a:t>
            </a:r>
          </a:p>
          <a:p>
            <a:pPr marL="800100" lvl="1" indent="-342900">
              <a:buFont typeface="Arial" panose="020B0604020202020204" pitchFamily="34" charset="0"/>
              <a:buChar char="•"/>
            </a:pPr>
            <a:r>
              <a:rPr lang="en-US" sz="2400" dirty="0"/>
              <a:t>What is producing the transformation?</a:t>
            </a:r>
          </a:p>
          <a:p>
            <a:pPr marL="800100" lvl="1" indent="-342900">
              <a:buFont typeface="Arial" panose="020B0604020202020204" pitchFamily="34" charset="0"/>
              <a:buChar char="•"/>
            </a:pPr>
            <a:r>
              <a:rPr lang="en-US" sz="2400" dirty="0"/>
              <a:t>What output are you receiving?</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Mark the project version that has been used to collect each single piece of information you have (including test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D96BE1CE-E2C4-43B7-8C87-E0E76C7C1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69009"/>
            <a:ext cx="1685463" cy="4996989"/>
          </a:xfrm>
          <a:prstGeom prst="rect">
            <a:avLst/>
          </a:prstGeom>
        </p:spPr>
      </p:pic>
    </p:spTree>
    <p:extLst>
      <p:ext uri="{BB962C8B-B14F-4D97-AF65-F5344CB8AC3E}">
        <p14:creationId xmlns:p14="http://schemas.microsoft.com/office/powerpoint/2010/main" val="914865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Have you collected any data yet? Is it well structured?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D96BE1CE-E2C4-43B7-8C87-E0E76C7C1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3" y="1369009"/>
            <a:ext cx="1685463" cy="4996989"/>
          </a:xfrm>
          <a:prstGeom prst="rect">
            <a:avLst/>
          </a:prstGeom>
        </p:spPr>
      </p:pic>
      <p:pic>
        <p:nvPicPr>
          <p:cNvPr id="7" name="Picture 6">
            <a:extLst>
              <a:ext uri="{FF2B5EF4-FFF2-40B4-BE49-F238E27FC236}">
                <a16:creationId xmlns="" xmlns:a16="http://schemas.microsoft.com/office/drawing/2014/main" id="{FA91C0B4-2876-48E8-B9F8-80BF4841F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745" y="2097797"/>
            <a:ext cx="7215827" cy="3932626"/>
          </a:xfrm>
          <a:prstGeom prst="rect">
            <a:avLst/>
          </a:prstGeom>
        </p:spPr>
      </p:pic>
    </p:spTree>
    <p:extLst>
      <p:ext uri="{BB962C8B-B14F-4D97-AF65-F5344CB8AC3E}">
        <p14:creationId xmlns:p14="http://schemas.microsoft.com/office/powerpoint/2010/main" val="3421693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Making sense of your data is what makes the difference between shallow and a deep research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Having opposite results from what you expected is as valuable as having good data</a:t>
            </a:r>
          </a:p>
          <a:p>
            <a:pPr marL="800100" lvl="1" indent="-342900">
              <a:buFont typeface="Arial" panose="020B0604020202020204" pitchFamily="34" charset="0"/>
              <a:buChar char="•"/>
            </a:pPr>
            <a:r>
              <a:rPr lang="en-US" sz="2400" dirty="0"/>
              <a:t>Disproving a theory is as valuable as proving it (if not more)</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get a 50% score in any value, you’re </a:t>
            </a:r>
            <a:r>
              <a:rPr lang="en-US" sz="2400" dirty="0" smtClean="0"/>
              <a:t>ùallowed </a:t>
            </a:r>
            <a:r>
              <a:rPr lang="en-US" sz="2400" dirty="0"/>
              <a:t>to </a:t>
            </a:r>
            <a:r>
              <a:rPr lang="en-US" sz="2400" dirty="0" smtClean="0"/>
              <a:t>cry</a:t>
            </a:r>
          </a:p>
          <a:p>
            <a:pPr marL="800100" lvl="1" indent="-342900">
              <a:buFont typeface="Arial" panose="020B0604020202020204" pitchFamily="34" charset="0"/>
              <a:buChar char="•"/>
            </a:pPr>
            <a:r>
              <a:rPr lang="en-US" sz="2400" dirty="0" smtClean="0"/>
              <a:t>can </a:t>
            </a:r>
            <a:r>
              <a:rPr lang="en-US" sz="2400" dirty="0"/>
              <a:t>anyone tell me why</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4C7DDBA3-C62D-475A-B6D7-73C2F1570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90" y="1369010"/>
            <a:ext cx="1685463" cy="4996989"/>
          </a:xfrm>
          <a:prstGeom prst="rect">
            <a:avLst/>
          </a:prstGeom>
        </p:spPr>
      </p:pic>
    </p:spTree>
    <p:extLst>
      <p:ext uri="{BB962C8B-B14F-4D97-AF65-F5344CB8AC3E}">
        <p14:creationId xmlns:p14="http://schemas.microsoft.com/office/powerpoint/2010/main" val="1388961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your data telling you?</a:t>
            </a:r>
          </a:p>
          <a:p>
            <a:pPr marL="800100" lvl="1"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 xmlns:a16="http://schemas.microsoft.com/office/drawing/2014/main" id="{4C7DDBA3-C62D-475A-B6D7-73C2F1570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53" y="1364247"/>
            <a:ext cx="1685463" cy="4996989"/>
          </a:xfrm>
          <a:prstGeom prst="rect">
            <a:avLst/>
          </a:prstGeom>
        </p:spPr>
      </p:pic>
      <p:pic>
        <p:nvPicPr>
          <p:cNvPr id="5" name="Picture 4">
            <a:extLst>
              <a:ext uri="{FF2B5EF4-FFF2-40B4-BE49-F238E27FC236}">
                <a16:creationId xmlns="" xmlns:a16="http://schemas.microsoft.com/office/drawing/2014/main" id="{3991BAF4-F064-4CDF-AEA5-55CAD44FF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074" y="2432036"/>
            <a:ext cx="4252686" cy="3423773"/>
          </a:xfrm>
          <a:prstGeom prst="rect">
            <a:avLst/>
          </a:prstGeom>
        </p:spPr>
      </p:pic>
    </p:spTree>
    <p:extLst>
      <p:ext uri="{BB962C8B-B14F-4D97-AF65-F5344CB8AC3E}">
        <p14:creationId xmlns:p14="http://schemas.microsoft.com/office/powerpoint/2010/main" val="4026574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When you are done with your project, if you followed the right procedures, you need to let the world know!</a:t>
            </a:r>
          </a:p>
          <a:p>
            <a:pPr marL="800100" lvl="1" indent="-342900">
              <a:buFont typeface="Arial" panose="020B0604020202020204" pitchFamily="34" charset="0"/>
              <a:buChar char="•"/>
            </a:pPr>
            <a:r>
              <a:rPr lang="en-US" sz="2400" dirty="0"/>
              <a:t>If you don’t publish your experiment, you don’t have an experiment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conventional and unconventional ways to share scientific work</a:t>
            </a:r>
          </a:p>
          <a:p>
            <a:pPr marL="800100" lvl="1" indent="-342900">
              <a:buFont typeface="Arial" panose="020B0604020202020204" pitchFamily="34" charset="0"/>
              <a:buChar char="•"/>
            </a:pPr>
            <a:r>
              <a:rPr lang="en-US" sz="2400" dirty="0" err="1"/>
              <a:t>Gamasutra</a:t>
            </a:r>
            <a:r>
              <a:rPr lang="en-US" sz="2400" dirty="0"/>
              <a:t> is not a conventional scientific channel, doesn’t mean that you can’t post it there</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Bad results are also worth being published, if your experiment has followed the scientific method!</a:t>
            </a:r>
          </a:p>
          <a:p>
            <a:pPr marL="800100" lvl="1" indent="-342900">
              <a:buFont typeface="Arial" panose="020B0604020202020204" pitchFamily="34" charset="0"/>
              <a:buChar char="•"/>
            </a:pPr>
            <a:r>
              <a:rPr lang="en-US" sz="2400" dirty="0"/>
              <a:t>More about this later!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225434E0-5C4A-4530-8763-151D57D96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21" y="1364247"/>
            <a:ext cx="1684960" cy="4995500"/>
          </a:xfrm>
          <a:prstGeom prst="rect">
            <a:avLst/>
          </a:prstGeom>
        </p:spPr>
      </p:pic>
    </p:spTree>
    <p:extLst>
      <p:ext uri="{BB962C8B-B14F-4D97-AF65-F5344CB8AC3E}">
        <p14:creationId xmlns:p14="http://schemas.microsoft.com/office/powerpoint/2010/main" val="2608392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Scientific Method</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4408" y="1319162"/>
            <a:ext cx="798450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How are you planning on sharing your 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225434E0-5C4A-4530-8763-151D57D96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21" y="1364247"/>
            <a:ext cx="1684960" cy="4995500"/>
          </a:xfrm>
          <a:prstGeom prst="rect">
            <a:avLst/>
          </a:prstGeom>
        </p:spPr>
      </p:pic>
      <p:pic>
        <p:nvPicPr>
          <p:cNvPr id="10" name="Picture 9">
            <a:extLst>
              <a:ext uri="{FF2B5EF4-FFF2-40B4-BE49-F238E27FC236}">
                <a16:creationId xmlns="" xmlns:a16="http://schemas.microsoft.com/office/drawing/2014/main" id="{D0E20D48-0E7F-40D4-BF57-17BA3B41B354}"/>
              </a:ext>
            </a:extLst>
          </p:cNvPr>
          <p:cNvPicPr>
            <a:picLocks noChangeAspect="1"/>
          </p:cNvPicPr>
          <p:nvPr/>
        </p:nvPicPr>
        <p:blipFill rotWithShape="1">
          <a:blip r:embed="rId5">
            <a:extLst>
              <a:ext uri="{28A0092B-C50C-407E-A947-70E740481C1C}">
                <a14:useLocalDpi xmlns:a14="http://schemas.microsoft.com/office/drawing/2010/main" val="0"/>
              </a:ext>
            </a:extLst>
          </a:blip>
          <a:srcRect l="66570" t="49949" r="-81" b="568"/>
          <a:stretch/>
        </p:blipFill>
        <p:spPr>
          <a:xfrm>
            <a:off x="5144803" y="2164339"/>
            <a:ext cx="3937000" cy="3886201"/>
          </a:xfrm>
          <a:prstGeom prst="rect">
            <a:avLst/>
          </a:prstGeom>
        </p:spPr>
      </p:pic>
    </p:spTree>
    <p:extLst>
      <p:ext uri="{BB962C8B-B14F-4D97-AF65-F5344CB8AC3E}">
        <p14:creationId xmlns:p14="http://schemas.microsoft.com/office/powerpoint/2010/main" val="3944546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29</a:t>
            </a:fld>
            <a:endParaRPr lang="en-US" b="1"/>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3429000"/>
            <a:ext cx="10632432" cy="830997"/>
          </a:xfrm>
          <a:prstGeom prst="rect">
            <a:avLst/>
          </a:prstGeom>
          <a:noFill/>
        </p:spPr>
        <p:txBody>
          <a:bodyPr wrap="square" rtlCol="0">
            <a:spAutoFit/>
          </a:bodyPr>
          <a:lstStyle/>
          <a:p>
            <a:pPr algn="ctr"/>
            <a:r>
              <a:rPr lang="en-US" sz="2400" dirty="0" smtClean="0"/>
              <a:t>Do you feel like sharing soemthing you wrote?</a:t>
            </a:r>
          </a:p>
          <a:p>
            <a:pPr algn="ctr"/>
            <a:r>
              <a:rPr lang="en-US" sz="2400" b="1" dirty="0" smtClean="0"/>
              <a:t>Especially if you are NOT convinced about it</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 xmlns:a16="http://schemas.microsoft.com/office/drawing/2014/main" id="{5C956D50-6AD0-4232-A1F8-886E92B63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76" y="1372405"/>
            <a:ext cx="1678037" cy="4974973"/>
          </a:xfrm>
          <a:prstGeom prst="rect">
            <a:avLst/>
          </a:prstGeom>
        </p:spPr>
      </p:pic>
    </p:spTree>
    <p:extLst>
      <p:ext uri="{BB962C8B-B14F-4D97-AF65-F5344CB8AC3E}">
        <p14:creationId xmlns:p14="http://schemas.microsoft.com/office/powerpoint/2010/main" val="343346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 xmlns:a16="http://schemas.microsoft.com/office/drawing/2014/main" id="{32EDE022-B04F-4338-80E8-469B1F43C842}"/>
              </a:ext>
            </a:extLst>
          </p:cNvPr>
          <p:cNvGraphicFramePr>
            <a:graphicFrameLocks noChangeAspect="1"/>
          </p:cNvGraphicFramePr>
          <p:nvPr>
            <p:extLst>
              <p:ext uri="{D42A27DB-BD31-4B8C-83A1-F6EECF244321}">
                <p14:modId xmlns:p14="http://schemas.microsoft.com/office/powerpoint/2010/main" val="501149611"/>
              </p:ext>
            </p:extLst>
          </p:nvPr>
        </p:nvGraphicFramePr>
        <p:xfrm>
          <a:off x="9984558" y="282100"/>
          <a:ext cx="2012992" cy="2003673"/>
        </p:xfrm>
        <a:graphic>
          <a:graphicData uri="http://schemas.openxmlformats.org/presentationml/2006/ole">
            <mc:AlternateContent xmlns:mc="http://schemas.openxmlformats.org/markup-compatibility/2006">
              <mc:Choice xmlns:v="urn:schemas-microsoft-com:vml" Requires="v">
                <p:oleObj spid="_x0000_s6395" name="Image" r:id="rId4" imgW="2742840" imgH="2729880" progId="Photoshop.Image.18">
                  <p:embed/>
                </p:oleObj>
              </mc:Choice>
              <mc:Fallback>
                <p:oleObj name="Image" r:id="rId4" imgW="2742840" imgH="2729880" progId="Photoshop.Image.18">
                  <p:embed/>
                  <p:pic>
                    <p:nvPicPr>
                      <p:cNvPr id="0" name=""/>
                      <p:cNvPicPr/>
                      <p:nvPr/>
                    </p:nvPicPr>
                    <p:blipFill>
                      <a:blip r:embed="rId5"/>
                      <a:stretch>
                        <a:fillRect/>
                      </a:stretch>
                    </p:blipFill>
                    <p:spPr>
                      <a:xfrm>
                        <a:off x="9984558" y="282100"/>
                        <a:ext cx="2012992" cy="2003673"/>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3</a:t>
            </a:r>
            <a:r>
              <a:rPr lang="en-US" sz="2400" baseline="30000" dirty="0"/>
              <a:t>rd</a:t>
            </a:r>
            <a:r>
              <a:rPr lang="en-US" sz="2400" dirty="0"/>
              <a:t> year PhD Student in Emerging Digital Technologies at </a:t>
            </a:r>
            <a:r>
              <a:rPr lang="en-US" sz="2400" dirty="0" err="1"/>
              <a:t>Scuola</a:t>
            </a:r>
            <a:r>
              <a:rPr lang="en-US" sz="2400" dirty="0"/>
              <a:t> </a:t>
            </a:r>
            <a:r>
              <a:rPr lang="en-US" sz="2400" dirty="0" err="1"/>
              <a:t>Superiore</a:t>
            </a:r>
            <a:r>
              <a:rPr lang="en-US" sz="2400" dirty="0"/>
              <a:t> </a:t>
            </a:r>
            <a:r>
              <a:rPr lang="en-US" sz="2400" dirty="0" err="1"/>
              <a:t>Sant’Anna</a:t>
            </a:r>
            <a:r>
              <a:rPr lang="en-US" sz="2400" dirty="0"/>
              <a:t> (Pisa, Italy) – Visiting Staff at </a:t>
            </a:r>
            <a:r>
              <a:rPr lang="en-US" sz="2400" dirty="0" err="1"/>
              <a:t>BUas</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Currently working with Mata and Thomas on understanding how players interact with virtual environments. This means we’re trying  to catalogue:</a:t>
            </a:r>
          </a:p>
          <a:p>
            <a:pPr marL="800100" lvl="1" indent="-342900">
              <a:buFont typeface="Arial" panose="020B0604020202020204" pitchFamily="34" charset="0"/>
              <a:buChar char="•"/>
            </a:pPr>
            <a:r>
              <a:rPr lang="en-US" sz="2400" dirty="0"/>
              <a:t>Players’ </a:t>
            </a:r>
            <a:r>
              <a:rPr lang="it-IT" sz="2400" dirty="0"/>
              <a:t>subconscious behaviours </a:t>
            </a:r>
            <a:endParaRPr lang="en-US" sz="2400" dirty="0"/>
          </a:p>
          <a:p>
            <a:pPr marL="800100" lvl="1" indent="-342900">
              <a:buFont typeface="Arial" panose="020B0604020202020204" pitchFamily="34" charset="0"/>
              <a:buChar char="•"/>
            </a:pPr>
            <a:r>
              <a:rPr lang="en-US" sz="2400" dirty="0"/>
              <a:t>Previous knowledge influence</a:t>
            </a:r>
          </a:p>
          <a:p>
            <a:pPr marL="800100" lvl="1" indent="-342900">
              <a:buFont typeface="Arial" panose="020B0604020202020204" pitchFamily="34" charset="0"/>
              <a:buChar char="•"/>
            </a:pPr>
            <a:r>
              <a:rPr lang="en-US" sz="2400" dirty="0"/>
              <a:t>Importance of environmental factors and UI</a:t>
            </a:r>
          </a:p>
          <a:p>
            <a:pPr marL="800100" lvl="1" indent="-342900">
              <a:buFont typeface="Arial" panose="020B0604020202020204" pitchFamily="34" charset="0"/>
              <a:buChar char="•"/>
            </a:pPr>
            <a:r>
              <a:rPr lang="en-US" sz="2400" dirty="0"/>
              <a:t>Players’ relationship with controllers</a:t>
            </a:r>
          </a:p>
          <a:p>
            <a:pPr marL="1257300" lvl="2" indent="-342900">
              <a:buFont typeface="Arial" panose="020B0604020202020204" pitchFamily="34" charset="0"/>
              <a:buChar char="•"/>
            </a:pPr>
            <a:r>
              <a:rPr lang="en-US" sz="2400" dirty="0">
                <a:hlinkClick r:id="rId6"/>
              </a:rPr>
              <a:t>https://rgaldieri.itch.io/escapetower-desktop</a:t>
            </a: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Helping spread the User Generated Stories (more from Thomas)</a:t>
            </a:r>
          </a:p>
          <a:p>
            <a:pPr marL="800100" lvl="1" indent="-342900">
              <a:buFont typeface="Arial" panose="020B0604020202020204" pitchFamily="34" charset="0"/>
              <a:buChar char="•"/>
            </a:pPr>
            <a:r>
              <a:rPr lang="en-US" sz="2400" dirty="0">
                <a:hlinkClick r:id="rId7" action="ppaction://hlinkfile"/>
              </a:rPr>
              <a:t>ugs.guraas.com</a:t>
            </a:r>
            <a:endParaRPr lang="en-US" sz="240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33333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30</a:t>
            </a:fld>
            <a:endParaRPr lang="en-US" b="1"/>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1319162"/>
            <a:ext cx="1026758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Congratulations! How you have the basics to make science! But this is not enough</a:t>
            </a:r>
          </a:p>
          <a:p>
            <a:pPr marL="800100" lvl="1" indent="-342900">
              <a:buFont typeface="Arial" panose="020B0604020202020204" pitchFamily="34" charset="0"/>
              <a:buChar char="•"/>
            </a:pPr>
            <a:r>
              <a:rPr lang="en-US" sz="2400" dirty="0"/>
              <a:t>Can you tell me why?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5312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31</a:t>
            </a:fld>
            <a:endParaRPr lang="en-US" b="1"/>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1319162"/>
            <a:ext cx="10267581"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Congratulations! How you have the basics to make science! But this is not enough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scientific method tells you how to do research, but it does not give you MORAL principles. </a:t>
            </a:r>
          </a:p>
          <a:p>
            <a:pPr marL="800100" lvl="1" indent="-342900">
              <a:buFont typeface="Arial" panose="020B0604020202020204" pitchFamily="34" charset="0"/>
              <a:buChar char="•"/>
            </a:pPr>
            <a:r>
              <a:rPr lang="en-US" sz="2400" dirty="0"/>
              <a:t>Most of these have been defined by philosophers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Moral, like many other things, is subjective and context-dependent, but in the scientific community is (almost) universal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Scientific principles are not universally recognized, but can save you from losing an argument, a grant, or your job!</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Let’s see a few important ones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 xmlns:a16="http://schemas.microsoft.com/office/drawing/2014/main" id="{E536D8B1-0CE4-4A6B-AEA3-A6037CB263B8}"/>
              </a:ext>
            </a:extLst>
          </p:cNvPr>
          <p:cNvSpPr txBox="1"/>
          <p:nvPr/>
        </p:nvSpPr>
        <p:spPr>
          <a:xfrm>
            <a:off x="1549400" y="493485"/>
            <a:ext cx="7275286" cy="523220"/>
          </a:xfrm>
          <a:prstGeom prst="rect">
            <a:avLst/>
          </a:prstGeom>
          <a:noFill/>
        </p:spPr>
        <p:txBody>
          <a:bodyPr wrap="square" rtlCol="0">
            <a:spAutoFit/>
          </a:bodyPr>
          <a:lstStyle/>
          <a:p>
            <a:r>
              <a:rPr lang="it-IT" sz="2800" dirty="0"/>
              <a:t>The Scientific principles</a:t>
            </a:r>
            <a:endParaRPr lang="en-US" sz="2800" dirty="0"/>
          </a:p>
        </p:txBody>
      </p:sp>
    </p:spTree>
    <p:extLst>
      <p:ext uri="{BB962C8B-B14F-4D97-AF65-F5344CB8AC3E}">
        <p14:creationId xmlns:p14="http://schemas.microsoft.com/office/powerpoint/2010/main" val="522596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Argumentum ad hominem </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According to Wikipedia: “fallacious argumentative strategy whereby genuine discussion of the topic at hand is avoided by instead attacking the character, motive, or other attribute of the person making the argument, or persons associated with the argument, rather than attacking the substance of the argument itself”</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simpler words, attacking the person and not the argument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 NOT EVER DO THAT (leave it to politicians)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it-IT" sz="2400" dirty="0"/>
              <a:t>On the Graham's Hierarchy of Disagreement comes just before Name-calling</a:t>
            </a:r>
          </a:p>
          <a:p>
            <a:pPr marL="800100" lvl="1" indent="-342900">
              <a:buFont typeface="Arial" panose="020B0604020202020204" pitchFamily="34" charset="0"/>
              <a:buChar char="•"/>
            </a:pPr>
            <a:r>
              <a:rPr lang="it-IT" sz="2400" dirty="0"/>
              <a:t>Which means that worse than this, there’s only being childish</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975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Let’s play a game!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262979"/>
          </a:xfrm>
          <a:prstGeom prst="rect">
            <a:avLst/>
          </a:prstGeom>
          <a:noFill/>
        </p:spPr>
        <p:txBody>
          <a:bodyPr wrap="square" rtlCol="0">
            <a:spAutoFit/>
          </a:bodyPr>
          <a:lstStyle/>
          <a:p>
            <a:pPr marL="342900" indent="-342900">
              <a:buFont typeface="Arial" panose="020B0604020202020204" pitchFamily="34" charset="0"/>
              <a:buChar char="•"/>
            </a:pPr>
            <a:r>
              <a:rPr lang="it-IT" sz="2400" dirty="0"/>
              <a:t>Let’s play a game! </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We’re going to read a few quotes, tell me which one you agree the most with</a:t>
            </a:r>
          </a:p>
          <a:p>
            <a:pPr marL="800100" lvl="1" indent="-342900">
              <a:buFont typeface="Arial" panose="020B0604020202020204" pitchFamily="34" charset="0"/>
              <a:buChar char="•"/>
            </a:pPr>
            <a:r>
              <a:rPr lang="it-IT" sz="2400" dirty="0"/>
              <a:t>These are not binaries, you can agree with both, one, or none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can also try to guess who is the lovely author of those sentences!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r>
              <a:rPr lang="it-IT" sz="2400" dirty="0"/>
              <a:t>(You’re going to hate me in a minute)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28758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smtClean="0"/>
              <a:t>“</a:t>
            </a:r>
            <a:r>
              <a:rPr lang="en-US" sz="2400" dirty="0" smtClean="0"/>
              <a:t>Words </a:t>
            </a:r>
            <a:r>
              <a:rPr lang="en-US" sz="2400" dirty="0"/>
              <a:t>build bridges into unexplored regions”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smtClean="0"/>
              <a:t>“Long </a:t>
            </a:r>
            <a:r>
              <a:rPr lang="en-US" sz="2400" dirty="0"/>
              <a:t>live the walls we crashed through”</a:t>
            </a:r>
          </a:p>
          <a:p>
            <a:pPr lvl="2"/>
            <a:endParaRPr lang="en-US" sz="2400" b="1" dirty="0"/>
          </a:p>
        </p:txBody>
      </p:sp>
    </p:spTree>
    <p:extLst>
      <p:ext uri="{BB962C8B-B14F-4D97-AF65-F5344CB8AC3E}">
        <p14:creationId xmlns:p14="http://schemas.microsoft.com/office/powerpoint/2010/main" val="3354158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 Words build bridges into unexplored regions”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a:t>” Long live the walls we crashed through”</a:t>
            </a:r>
          </a:p>
          <a:p>
            <a:pPr lvl="2"/>
            <a:endParaRPr lang="en-US" sz="2400" b="1" dirty="0"/>
          </a:p>
        </p:txBody>
      </p:sp>
      <p:pic>
        <p:nvPicPr>
          <p:cNvPr id="5" name="Picture 4">
            <a:extLst>
              <a:ext uri="{FF2B5EF4-FFF2-40B4-BE49-F238E27FC236}">
                <a16:creationId xmlns="" xmlns:a16="http://schemas.microsoft.com/office/drawing/2014/main" id="{455D3245-E404-473D-818C-BF673F498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20" y="3429000"/>
            <a:ext cx="3891228" cy="2236338"/>
          </a:xfrm>
          <a:prstGeom prst="rect">
            <a:avLst/>
          </a:prstGeom>
        </p:spPr>
      </p:pic>
      <p:pic>
        <p:nvPicPr>
          <p:cNvPr id="10" name="Picture 9">
            <a:extLst>
              <a:ext uri="{FF2B5EF4-FFF2-40B4-BE49-F238E27FC236}">
                <a16:creationId xmlns="" xmlns:a16="http://schemas.microsoft.com/office/drawing/2014/main" id="{7B2ECABF-9C00-4989-BB5A-C4D7096A6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429" y="3429000"/>
            <a:ext cx="3362898" cy="2236327"/>
          </a:xfrm>
          <a:prstGeom prst="rect">
            <a:avLst/>
          </a:prstGeom>
        </p:spPr>
      </p:pic>
    </p:spTree>
    <p:extLst>
      <p:ext uri="{BB962C8B-B14F-4D97-AF65-F5344CB8AC3E}">
        <p14:creationId xmlns:p14="http://schemas.microsoft.com/office/powerpoint/2010/main" val="605932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”I believe in one thing only, the power of human will”</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59639" y="1293363"/>
            <a:ext cx="4777732" cy="1938992"/>
          </a:xfrm>
          <a:prstGeom prst="rect">
            <a:avLst/>
          </a:prstGeom>
          <a:noFill/>
        </p:spPr>
        <p:txBody>
          <a:bodyPr wrap="square" rtlCol="0">
            <a:spAutoFit/>
          </a:bodyPr>
          <a:lstStyle/>
          <a:p>
            <a:pPr algn="ctr"/>
            <a:r>
              <a:rPr lang="en-US" sz="2400" dirty="0"/>
              <a:t>“It is true that the Muslim world </a:t>
            </a:r>
            <a:r>
              <a:rPr lang="en-US" sz="2400" dirty="0" smtClean="0"/>
              <a:t/>
            </a:r>
            <a:br>
              <a:rPr lang="en-US" sz="2400" dirty="0" smtClean="0"/>
            </a:br>
            <a:r>
              <a:rPr lang="en-US" sz="2400" dirty="0" smtClean="0"/>
              <a:t>is </a:t>
            </a:r>
            <a:r>
              <a:rPr lang="en-US" sz="2400" dirty="0"/>
              <a:t>not totally mistaken when it reproaches the West of Christian tradition of moral decadence and the manipulation of human life</a:t>
            </a:r>
            <a:r>
              <a:rPr lang="en-US" sz="2400" dirty="0" smtClean="0"/>
              <a:t>.”</a:t>
            </a:r>
            <a:endParaRPr lang="en-US" sz="2400" dirty="0"/>
          </a:p>
        </p:txBody>
      </p:sp>
    </p:spTree>
    <p:extLst>
      <p:ext uri="{BB962C8B-B14F-4D97-AF65-F5344CB8AC3E}">
        <p14:creationId xmlns:p14="http://schemas.microsoft.com/office/powerpoint/2010/main" val="2943901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”I believe in one thing only, the power of human will”</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59639" y="1293363"/>
            <a:ext cx="4777732" cy="2308324"/>
          </a:xfrm>
          <a:prstGeom prst="rect">
            <a:avLst/>
          </a:prstGeom>
          <a:noFill/>
        </p:spPr>
        <p:txBody>
          <a:bodyPr wrap="square" rtlCol="0">
            <a:spAutoFit/>
          </a:bodyPr>
          <a:lstStyle/>
          <a:p>
            <a:pPr algn="ctr"/>
            <a:r>
              <a:rPr lang="en-US" sz="2400" dirty="0"/>
              <a:t>“It is true that the Muslim world is not totally mistaken when it reproaches the West of Christian tradition of moral decadence and the manipulation of human life.”</a:t>
            </a:r>
          </a:p>
          <a:p>
            <a:pPr lvl="2"/>
            <a:endParaRPr lang="en-US" sz="2400" b="1" dirty="0"/>
          </a:p>
        </p:txBody>
      </p:sp>
      <p:pic>
        <p:nvPicPr>
          <p:cNvPr id="7" name="Picture 6">
            <a:extLst>
              <a:ext uri="{FF2B5EF4-FFF2-40B4-BE49-F238E27FC236}">
                <a16:creationId xmlns="" xmlns:a16="http://schemas.microsoft.com/office/drawing/2014/main" id="{BC4B810C-427F-4005-BD0A-F14583644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629" y="3201509"/>
            <a:ext cx="2654300" cy="2654300"/>
          </a:xfrm>
          <a:prstGeom prst="rect">
            <a:avLst/>
          </a:prstGeom>
        </p:spPr>
      </p:pic>
      <p:pic>
        <p:nvPicPr>
          <p:cNvPr id="12" name="Picture 11">
            <a:extLst>
              <a:ext uri="{FF2B5EF4-FFF2-40B4-BE49-F238E27FC236}">
                <a16:creationId xmlns="" xmlns:a16="http://schemas.microsoft.com/office/drawing/2014/main" id="{CB4E7BC3-55E2-4158-9637-E5F7CED2E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44845"/>
            <a:ext cx="4119871" cy="2313466"/>
          </a:xfrm>
          <a:prstGeom prst="rect">
            <a:avLst/>
          </a:prstGeom>
        </p:spPr>
      </p:pic>
    </p:spTree>
    <p:extLst>
      <p:ext uri="{BB962C8B-B14F-4D97-AF65-F5344CB8AC3E}">
        <p14:creationId xmlns:p14="http://schemas.microsoft.com/office/powerpoint/2010/main" val="2489858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“The real strong have no need to prove It to the phonies”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321300" y="1674363"/>
            <a:ext cx="5203444" cy="2308324"/>
          </a:xfrm>
          <a:prstGeom prst="rect">
            <a:avLst/>
          </a:prstGeom>
          <a:noFill/>
        </p:spPr>
        <p:txBody>
          <a:bodyPr wrap="square" rtlCol="0">
            <a:spAutoFit/>
          </a:bodyPr>
          <a:lstStyle/>
          <a:p>
            <a:pPr algn="ctr"/>
            <a:r>
              <a:rPr lang="en-US" sz="2400" dirty="0"/>
              <a:t>“Italy receives the trash from Africa, homeless and beggars all over the street. </a:t>
            </a:r>
            <a:r>
              <a:rPr lang="en-US" sz="2400" dirty="0" smtClean="0"/>
              <a:t>I </a:t>
            </a:r>
            <a:r>
              <a:rPr lang="en-US" sz="2400" dirty="0"/>
              <a:t>wonder why Italy and Europe accept and tolerate the presence of these migrants, that behave like rats that pest the city</a:t>
            </a:r>
            <a:r>
              <a:rPr lang="en-US" sz="2400" dirty="0" smtClean="0"/>
              <a:t>”</a:t>
            </a:r>
            <a:endParaRPr lang="en-US" sz="2400" dirty="0"/>
          </a:p>
        </p:txBody>
      </p:sp>
    </p:spTree>
    <p:extLst>
      <p:ext uri="{BB962C8B-B14F-4D97-AF65-F5344CB8AC3E}">
        <p14:creationId xmlns:p14="http://schemas.microsoft.com/office/powerpoint/2010/main" val="253673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39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“The real strong have no need to prove It to the phonies”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0574AE9A-22DB-454B-8456-D8AB24689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400" y="2874692"/>
            <a:ext cx="2558745" cy="3200399"/>
          </a:xfrm>
          <a:prstGeom prst="rect">
            <a:avLst/>
          </a:prstGeom>
        </p:spPr>
      </p:pic>
      <p:pic>
        <p:nvPicPr>
          <p:cNvPr id="11" name="Picture 10">
            <a:extLst>
              <a:ext uri="{FF2B5EF4-FFF2-40B4-BE49-F238E27FC236}">
                <a16:creationId xmlns="" xmlns:a16="http://schemas.microsoft.com/office/drawing/2014/main" id="{9ADB80F8-A351-4494-A45D-C256266CE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112" y="4065370"/>
            <a:ext cx="1524000" cy="2286000"/>
          </a:xfrm>
          <a:prstGeom prst="rect">
            <a:avLst/>
          </a:prstGeom>
        </p:spPr>
      </p:pic>
      <p:sp>
        <p:nvSpPr>
          <p:cNvPr id="12" name="TextBox 11">
            <a:extLst>
              <a:ext uri="{FF2B5EF4-FFF2-40B4-BE49-F238E27FC236}">
                <a16:creationId xmlns="" xmlns:a16="http://schemas.microsoft.com/office/drawing/2014/main" id="{6ECCE6DC-2EC3-43E1-B278-F862B6DC41D5}"/>
              </a:ext>
            </a:extLst>
          </p:cNvPr>
          <p:cNvSpPr txBox="1"/>
          <p:nvPr/>
        </p:nvSpPr>
        <p:spPr>
          <a:xfrm>
            <a:off x="5321300" y="1674363"/>
            <a:ext cx="5203444" cy="2308324"/>
          </a:xfrm>
          <a:prstGeom prst="rect">
            <a:avLst/>
          </a:prstGeom>
          <a:noFill/>
        </p:spPr>
        <p:txBody>
          <a:bodyPr wrap="square" rtlCol="0">
            <a:spAutoFit/>
          </a:bodyPr>
          <a:lstStyle/>
          <a:p>
            <a:pPr algn="ctr"/>
            <a:r>
              <a:rPr lang="en-US" sz="2400" dirty="0"/>
              <a:t>“Italy receives the trash from Africa, homeless and beggars all over the street. </a:t>
            </a:r>
            <a:r>
              <a:rPr lang="en-US" sz="2400" dirty="0" smtClean="0"/>
              <a:t>I </a:t>
            </a:r>
            <a:r>
              <a:rPr lang="en-US" sz="2400" dirty="0"/>
              <a:t>wonder why Italy and Europe accept and tolerate the presence of these migrants, that behave like rats that pest the city</a:t>
            </a:r>
            <a:r>
              <a:rPr lang="en-US" sz="2400" dirty="0" smtClean="0"/>
              <a:t>”</a:t>
            </a:r>
            <a:endParaRPr lang="en-US" sz="2400" dirty="0"/>
          </a:p>
        </p:txBody>
      </p:sp>
    </p:spTree>
    <p:extLst>
      <p:ext uri="{BB962C8B-B14F-4D97-AF65-F5344CB8AC3E}">
        <p14:creationId xmlns:p14="http://schemas.microsoft.com/office/powerpoint/2010/main" val="317842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 xmlns:a16="http://schemas.microsoft.com/office/drawing/2014/main" id="{32EDE022-B04F-4338-80E8-469B1F43C842}"/>
              </a:ext>
            </a:extLst>
          </p:cNvPr>
          <p:cNvGraphicFramePr>
            <a:graphicFrameLocks noChangeAspect="1"/>
          </p:cNvGraphicFramePr>
          <p:nvPr/>
        </p:nvGraphicFramePr>
        <p:xfrm>
          <a:off x="9984558" y="282100"/>
          <a:ext cx="2012992" cy="2003673"/>
        </p:xfrm>
        <a:graphic>
          <a:graphicData uri="http://schemas.openxmlformats.org/presentationml/2006/ole">
            <mc:AlternateContent xmlns:mc="http://schemas.openxmlformats.org/markup-compatibility/2006">
              <mc:Choice xmlns:v="urn:schemas-microsoft-com:vml" Requires="v">
                <p:oleObj spid="_x0000_s10480" name="Image" r:id="rId4" imgW="2742840" imgH="2729880" progId="Photoshop.Image.18">
                  <p:embed/>
                </p:oleObj>
              </mc:Choice>
              <mc:Fallback>
                <p:oleObj name="Image" r:id="rId4" imgW="2742840" imgH="2729880" progId="Photoshop.Image.18">
                  <p:embed/>
                  <p:pic>
                    <p:nvPicPr>
                      <p:cNvPr id="3" name="Object 2">
                        <a:extLst>
                          <a:ext uri="{FF2B5EF4-FFF2-40B4-BE49-F238E27FC236}">
                            <a16:creationId xmlns="" xmlns:a16="http://schemas.microsoft.com/office/drawing/2014/main" id="{32EDE022-B04F-4338-80E8-469B1F43C842}"/>
                          </a:ext>
                        </a:extLst>
                      </p:cNvPr>
                      <p:cNvPicPr/>
                      <p:nvPr/>
                    </p:nvPicPr>
                    <p:blipFill>
                      <a:blip r:embed="rId5"/>
                      <a:stretch>
                        <a:fillRect/>
                      </a:stretch>
                    </p:blipFill>
                    <p:spPr>
                      <a:xfrm>
                        <a:off x="9984558" y="282100"/>
                        <a:ext cx="2012992" cy="2003673"/>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Bachelor Degree in Digital Humanities</a:t>
            </a:r>
          </a:p>
          <a:p>
            <a:pPr marL="800100" lvl="1" indent="-342900">
              <a:buFont typeface="Arial" panose="020B0604020202020204" pitchFamily="34" charset="0"/>
              <a:buChar char="•"/>
            </a:pPr>
            <a:r>
              <a:rPr lang="en-US" sz="2400" dirty="0"/>
              <a:t>Thesis on using Markov Chains to perform authorship attribution on fictional characters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Master Degree in Digital Humanities </a:t>
            </a:r>
          </a:p>
          <a:p>
            <a:pPr marL="800100" lvl="1" indent="-342900">
              <a:buFont typeface="Arial" panose="020B0604020202020204" pitchFamily="34" charset="0"/>
              <a:buChar char="•"/>
            </a:pPr>
            <a:r>
              <a:rPr lang="en-US" sz="2400" dirty="0"/>
              <a:t>Thesis on developing tools to improve museum exhibitions design (huge disappointment)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Study abroad experiences:</a:t>
            </a:r>
          </a:p>
          <a:p>
            <a:pPr marL="800100" lvl="1" indent="-342900">
              <a:buFont typeface="Arial" panose="020B0604020202020204" pitchFamily="34" charset="0"/>
              <a:buChar char="•"/>
            </a:pPr>
            <a:r>
              <a:rPr lang="en-US" sz="2400" dirty="0"/>
              <a:t>King’s College London (2012-2013)</a:t>
            </a:r>
          </a:p>
          <a:p>
            <a:pPr marL="800100" lvl="1" indent="-342900">
              <a:buFont typeface="Arial" panose="020B0604020202020204" pitchFamily="34" charset="0"/>
              <a:buChar char="•"/>
            </a:pPr>
            <a:r>
              <a:rPr lang="en-US" sz="2400" dirty="0"/>
              <a:t>National Taiwan University (2014-2015)</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19283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3429000"/>
            <a:ext cx="10632432" cy="830997"/>
          </a:xfrm>
          <a:prstGeom prst="rect">
            <a:avLst/>
          </a:prstGeom>
          <a:noFill/>
        </p:spPr>
        <p:txBody>
          <a:bodyPr wrap="square" rtlCol="0">
            <a:spAutoFit/>
          </a:bodyPr>
          <a:lstStyle/>
          <a:p>
            <a:pPr algn="ctr"/>
            <a:r>
              <a:rPr lang="en-US" sz="2400" dirty="0" smtClean="0"/>
              <a:t>By now</a:t>
            </a:r>
            <a:r>
              <a:rPr lang="en-US" sz="2400" dirty="0"/>
              <a:t>, </a:t>
            </a:r>
            <a:r>
              <a:rPr lang="en-US" sz="2400" dirty="0" smtClean="0"/>
              <a:t>there is a chance that you </a:t>
            </a:r>
            <a:r>
              <a:rPr lang="en-US" sz="2400" dirty="0"/>
              <a:t>are less inclined to agree with </a:t>
            </a:r>
            <a:br>
              <a:rPr lang="en-US" sz="2400" dirty="0"/>
            </a:br>
            <a:r>
              <a:rPr lang="en-US" sz="2400" dirty="0"/>
              <a:t>the quotes because you are afraid to agree with people you don’t like!</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47931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“Equality Means Nothing Unless Incorporated Into the Institutions”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a:t>”Black people are troublesome, </a:t>
            </a:r>
            <a:br>
              <a:rPr lang="en-US" sz="2400" dirty="0"/>
            </a:br>
            <a:r>
              <a:rPr lang="en-US" sz="2400" dirty="0"/>
              <a:t>very dirty and live like animals”</a:t>
            </a:r>
          </a:p>
          <a:p>
            <a:pPr lvl="2"/>
            <a:endParaRPr lang="en-US" sz="2400" b="1" dirty="0"/>
          </a:p>
        </p:txBody>
      </p:sp>
    </p:spTree>
    <p:extLst>
      <p:ext uri="{BB962C8B-B14F-4D97-AF65-F5344CB8AC3E}">
        <p14:creationId xmlns:p14="http://schemas.microsoft.com/office/powerpoint/2010/main" val="2989468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“Equality Means Nothing Unless Incorporated Into the Institutions”</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a:t>”Black people are troublesome, </a:t>
            </a:r>
            <a:br>
              <a:rPr lang="en-US" sz="2400" dirty="0"/>
            </a:br>
            <a:r>
              <a:rPr lang="en-US" sz="2400" dirty="0"/>
              <a:t>very dirty and live like animals”</a:t>
            </a:r>
          </a:p>
          <a:p>
            <a:pPr lvl="2"/>
            <a:endParaRPr lang="en-US" sz="2400" b="1" dirty="0"/>
          </a:p>
        </p:txBody>
      </p:sp>
      <p:pic>
        <p:nvPicPr>
          <p:cNvPr id="7" name="Picture 6">
            <a:extLst>
              <a:ext uri="{FF2B5EF4-FFF2-40B4-BE49-F238E27FC236}">
                <a16:creationId xmlns="" xmlns:a16="http://schemas.microsoft.com/office/drawing/2014/main" id="{90BEF149-CB98-40AC-9409-777DBB76F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744" y="2862394"/>
            <a:ext cx="2269343" cy="2768599"/>
          </a:xfrm>
          <a:prstGeom prst="rect">
            <a:avLst/>
          </a:prstGeom>
        </p:spPr>
      </p:pic>
      <p:pic>
        <p:nvPicPr>
          <p:cNvPr id="11" name="Picture 10">
            <a:extLst>
              <a:ext uri="{FF2B5EF4-FFF2-40B4-BE49-F238E27FC236}">
                <a16:creationId xmlns="" xmlns:a16="http://schemas.microsoft.com/office/drawing/2014/main" id="{0693314A-A14D-4F6E-AA8E-27279F3A0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078" y="2900092"/>
            <a:ext cx="3911600" cy="2606104"/>
          </a:xfrm>
          <a:prstGeom prst="rect">
            <a:avLst/>
          </a:prstGeom>
        </p:spPr>
      </p:pic>
    </p:spTree>
    <p:extLst>
      <p:ext uri="{BB962C8B-B14F-4D97-AF65-F5344CB8AC3E}">
        <p14:creationId xmlns:p14="http://schemas.microsoft.com/office/powerpoint/2010/main" val="2164851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“Never forget that everything Hitler did in Germany was legal”</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a:t>“Intelligence plus character — that is the goal of true education”</a:t>
            </a:r>
          </a:p>
          <a:p>
            <a:pPr lvl="2"/>
            <a:endParaRPr lang="en-US" sz="2400" b="1" dirty="0"/>
          </a:p>
        </p:txBody>
      </p:sp>
    </p:spTree>
    <p:extLst>
      <p:ext uri="{BB962C8B-B14F-4D97-AF65-F5344CB8AC3E}">
        <p14:creationId xmlns:p14="http://schemas.microsoft.com/office/powerpoint/2010/main" val="36106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662065"/>
            <a:ext cx="4777732" cy="1200329"/>
          </a:xfrm>
          <a:prstGeom prst="rect">
            <a:avLst/>
          </a:prstGeom>
          <a:noFill/>
        </p:spPr>
        <p:txBody>
          <a:bodyPr wrap="square" rtlCol="0">
            <a:spAutoFit/>
          </a:bodyPr>
          <a:lstStyle/>
          <a:p>
            <a:pPr algn="ctr"/>
            <a:r>
              <a:rPr lang="en-US" sz="2400" dirty="0"/>
              <a:t>“Never forget that everything Hitler did in Germany was legal”</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6ECCE6DC-2EC3-43E1-B278-F862B6DC41D5}"/>
              </a:ext>
            </a:extLst>
          </p:cNvPr>
          <p:cNvSpPr txBox="1"/>
          <p:nvPr/>
        </p:nvSpPr>
        <p:spPr>
          <a:xfrm>
            <a:off x="5747012" y="1674363"/>
            <a:ext cx="4777732" cy="1200329"/>
          </a:xfrm>
          <a:prstGeom prst="rect">
            <a:avLst/>
          </a:prstGeom>
          <a:noFill/>
        </p:spPr>
        <p:txBody>
          <a:bodyPr wrap="square" rtlCol="0">
            <a:spAutoFit/>
          </a:bodyPr>
          <a:lstStyle/>
          <a:p>
            <a:pPr algn="ctr"/>
            <a:r>
              <a:rPr lang="en-US" sz="2400" dirty="0"/>
              <a:t>“Intelligence plus character — that is the goal of true education”</a:t>
            </a:r>
          </a:p>
          <a:p>
            <a:pPr lvl="2"/>
            <a:endParaRPr lang="en-US" sz="2400" b="1" dirty="0"/>
          </a:p>
        </p:txBody>
      </p:sp>
      <p:pic>
        <p:nvPicPr>
          <p:cNvPr id="7" name="Picture 6">
            <a:extLst>
              <a:ext uri="{FF2B5EF4-FFF2-40B4-BE49-F238E27FC236}">
                <a16:creationId xmlns="" xmlns:a16="http://schemas.microsoft.com/office/drawing/2014/main" id="{8292F432-407F-4628-8094-BA249662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0" y="3186112"/>
            <a:ext cx="1905000" cy="2314575"/>
          </a:xfrm>
          <a:prstGeom prst="rect">
            <a:avLst/>
          </a:prstGeom>
        </p:spPr>
      </p:pic>
    </p:spTree>
    <p:extLst>
      <p:ext uri="{BB962C8B-B14F-4D97-AF65-F5344CB8AC3E}">
        <p14:creationId xmlns:p14="http://schemas.microsoft.com/office/powerpoint/2010/main" val="185765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”Years from now, people will find our acceptance of the HIV theory of AIDS as silly as we find those who excommunicated Galileo.” </a:t>
            </a:r>
          </a:p>
          <a:p>
            <a:pPr lvl="2"/>
            <a:endParaRPr lang="it-IT" sz="2400" b="1" dirty="0"/>
          </a:p>
          <a:p>
            <a:pPr lvl="2"/>
            <a:endParaRPr lang="it-IT" sz="2400" b="1" dirty="0"/>
          </a:p>
          <a:p>
            <a:pPr marL="342900" indent="-342900">
              <a:buFont typeface="Arial" panose="020B0604020202020204" pitchFamily="34" charset="0"/>
              <a:buChar char="•"/>
            </a:pPr>
            <a:r>
              <a:rPr lang="en-US" sz="2400" dirty="0"/>
              <a:t>“Let me tell you about my trouble with girls. Three things happen when they are in the lab: you fall in love with them, they fall in love with you, and when you criticize them they cry. Perhaps we should make separate labs for boys and girls?”</a:t>
            </a:r>
          </a:p>
          <a:p>
            <a:pPr lvl="1"/>
            <a:r>
              <a:rPr lang="en-US" sz="2400" dirty="0"/>
              <a:t>	</a:t>
            </a:r>
            <a:endParaRPr lang="en-US" sz="2400" b="1" dirty="0"/>
          </a:p>
          <a:p>
            <a:pPr lvl="1"/>
            <a:endParaRPr lang="en-US" sz="2400" dirty="0"/>
          </a:p>
          <a:p>
            <a:pPr marL="342900" indent="-342900">
              <a:buFont typeface="Arial" panose="020B0604020202020204" pitchFamily="34" charset="0"/>
              <a:buChar char="•"/>
            </a:pPr>
            <a:r>
              <a:rPr lang="en-US" sz="2400" dirty="0"/>
              <a:t>” The illegal we do immediately. The unconstitutional takes a little longer”</a:t>
            </a:r>
          </a:p>
          <a:p>
            <a:pPr lvl="2"/>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6951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 Years from now, people will find our acceptance of the HIV theory of </a:t>
            </a:r>
            <a:br>
              <a:rPr lang="en-US" sz="2400" dirty="0"/>
            </a:br>
            <a:r>
              <a:rPr lang="en-US" sz="2400" dirty="0"/>
              <a:t>AIDS as silly as we find those who excommunicated Galileo.” </a:t>
            </a:r>
          </a:p>
          <a:p>
            <a:pPr lvl="2"/>
            <a:r>
              <a:rPr lang="en-US" sz="2400" b="1" dirty="0"/>
              <a:t>- </a:t>
            </a:r>
            <a:r>
              <a:rPr lang="it-IT" sz="2400" b="1" dirty="0"/>
              <a:t>Kary Mullis, Nobel Prize in Chemistry (1998)</a:t>
            </a:r>
          </a:p>
          <a:p>
            <a:pPr lvl="2"/>
            <a:endParaRPr lang="it-IT" sz="2400" b="1" dirty="0"/>
          </a:p>
          <a:p>
            <a:pPr marL="342900" indent="-342900">
              <a:buFont typeface="Arial" panose="020B0604020202020204" pitchFamily="34" charset="0"/>
              <a:buChar char="•"/>
            </a:pPr>
            <a:r>
              <a:rPr lang="en-US" sz="2400" dirty="0"/>
              <a:t>“Let me tell you about my trouble with girls. Three things happen when they are in the lab: you fall in love with them, they fall in love with you, and when you criticize them they cry. Perhaps we should make separate labs for boys and girls?”</a:t>
            </a:r>
          </a:p>
          <a:p>
            <a:pPr lvl="1"/>
            <a:r>
              <a:rPr lang="en-US" sz="2400" dirty="0"/>
              <a:t>	</a:t>
            </a:r>
            <a:r>
              <a:rPr lang="en-US" sz="2400" b="1" dirty="0"/>
              <a:t>- Sir Tim Hunt, 2001 Nobel Prize in Physiology and Medicine (2015)</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The illegal we do immediately. The unconstitutional takes a little longer”</a:t>
            </a:r>
          </a:p>
          <a:p>
            <a:pPr lvl="2"/>
            <a:r>
              <a:rPr lang="en-US" sz="2400" dirty="0"/>
              <a:t>- </a:t>
            </a:r>
            <a:r>
              <a:rPr lang="it-IT" sz="2400" b="1" dirty="0"/>
              <a:t>Henry Kissinger, 1973 Nobel Peace Prize</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31802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Talking about Africa: “all our social policies are based on the fact that their intelligence is the same as ours, whereas all the testing says, not really.”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2000, suggesting the skin pigment melanin boosts sex drive: "That's why you have Latin lovers," he said. "You've never heard of an English lover. Only an English patient.“</a:t>
            </a:r>
          </a:p>
          <a:p>
            <a:pPr marL="342900" indent="-342900">
              <a:buFont typeface="Arial" panose="020B0604020202020204" pitchFamily="34" charset="0"/>
              <a:buChar char="•"/>
            </a:pPr>
            <a:endParaRPr lang="en-US" sz="2400" dirty="0"/>
          </a:p>
          <a:p>
            <a:endParaRPr lang="it-IT" sz="2400" dirty="0"/>
          </a:p>
          <a:p>
            <a:pPr marL="342900" indent="-342900">
              <a:buFont typeface="Arial" panose="020B0604020202020204" pitchFamily="34" charset="0"/>
              <a:buChar char="•"/>
            </a:pPr>
            <a:r>
              <a:rPr lang="en-US" sz="2400" dirty="0"/>
              <a:t>“some anti-Semitism is justified. Just like some anti-Irish feeling is justified. If you can’t be criticized, that’s very dangerous. You lose the concept of a free society</a:t>
            </a:r>
            <a:endParaRPr lang="en-US" sz="2400" i="1"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1114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Talking about Africa: “all our social policies are based on the fact that their intelligence is the same as ours, whereas all the testing says, not really.”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2000, suggesting the skin pigment melanin boosts sex drive: "That's why you have Latin lovers," he said. "You've never heard of an English lover. Only an English patient."</a:t>
            </a:r>
          </a:p>
          <a:p>
            <a:endParaRPr lang="it-IT" sz="2400" dirty="0"/>
          </a:p>
          <a:p>
            <a:pPr marL="342900" indent="-342900">
              <a:buFont typeface="Arial" panose="020B0604020202020204" pitchFamily="34" charset="0"/>
              <a:buChar char="•"/>
            </a:pPr>
            <a:r>
              <a:rPr lang="en-US" sz="2400" dirty="0"/>
              <a:t>“some anti-Semitism is justified. Just like some anti-Irish feeling is justified. If you can’t be criticized, that’s very dangerous. You lose the concept of a free society</a:t>
            </a:r>
            <a:endParaRPr lang="en-US" sz="2400" i="1"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it-IT" sz="2400" b="1" dirty="0"/>
              <a:t>James Watson, </a:t>
            </a:r>
            <a:r>
              <a:rPr lang="en-US" sz="2400" dirty="0"/>
              <a:t>1962 Nobel Prize in Physiology or Medicine for their discoveries concerning the molecular structure of nucleic acids (DNA)</a:t>
            </a:r>
            <a:endParaRPr lang="it-IT" sz="2400" b="1"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73413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49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Guess the quote!</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512" y="3429000"/>
            <a:ext cx="10632432" cy="461665"/>
          </a:xfrm>
          <a:prstGeom prst="rect">
            <a:avLst/>
          </a:prstGeom>
          <a:noFill/>
        </p:spPr>
        <p:txBody>
          <a:bodyPr wrap="square" rtlCol="0">
            <a:spAutoFit/>
          </a:bodyPr>
          <a:lstStyle/>
          <a:p>
            <a:pPr algn="ctr"/>
            <a:r>
              <a:rPr lang="en-US" sz="2400" dirty="0"/>
              <a:t>I think I made my point clear…</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18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 xmlns:a16="http://schemas.microsoft.com/office/drawing/2014/main" id="{32EDE022-B04F-4338-80E8-469B1F43C842}"/>
              </a:ext>
            </a:extLst>
          </p:cNvPr>
          <p:cNvGraphicFramePr>
            <a:graphicFrameLocks noChangeAspect="1"/>
          </p:cNvGraphicFramePr>
          <p:nvPr>
            <p:extLst>
              <p:ext uri="{D42A27DB-BD31-4B8C-83A1-F6EECF244321}">
                <p14:modId xmlns:p14="http://schemas.microsoft.com/office/powerpoint/2010/main" val="2753565819"/>
              </p:ext>
            </p:extLst>
          </p:nvPr>
        </p:nvGraphicFramePr>
        <p:xfrm>
          <a:off x="9984558" y="282100"/>
          <a:ext cx="2012992" cy="2003673"/>
        </p:xfrm>
        <a:graphic>
          <a:graphicData uri="http://schemas.openxmlformats.org/presentationml/2006/ole">
            <mc:AlternateContent xmlns:mc="http://schemas.openxmlformats.org/markup-compatibility/2006">
              <mc:Choice xmlns:v="urn:schemas-microsoft-com:vml" Requires="v">
                <p:oleObj spid="_x0000_s7417" name="Image" r:id="rId4" imgW="2742840" imgH="2729880" progId="Photoshop.Image.18">
                  <p:embed/>
                </p:oleObj>
              </mc:Choice>
              <mc:Fallback>
                <p:oleObj name="Image" r:id="rId4" imgW="2742840" imgH="2729880" progId="Photoshop.Image.18">
                  <p:embed/>
                  <p:pic>
                    <p:nvPicPr>
                      <p:cNvPr id="3" name="Object 2">
                        <a:extLst>
                          <a:ext uri="{FF2B5EF4-FFF2-40B4-BE49-F238E27FC236}">
                            <a16:creationId xmlns="" xmlns:a16="http://schemas.microsoft.com/office/drawing/2014/main" id="{32EDE022-B04F-4338-80E8-469B1F43C842}"/>
                          </a:ext>
                        </a:extLst>
                      </p:cNvPr>
                      <p:cNvPicPr/>
                      <p:nvPr/>
                    </p:nvPicPr>
                    <p:blipFill>
                      <a:blip r:embed="rId5"/>
                      <a:stretch>
                        <a:fillRect/>
                      </a:stretch>
                    </p:blipFill>
                    <p:spPr>
                      <a:xfrm>
                        <a:off x="9984558" y="282100"/>
                        <a:ext cx="2012992" cy="2003673"/>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it-IT" sz="2400" dirty="0"/>
              <a:t>VR «expert» (or whatever that means)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Other research interests: Human-computer interaction, interaction metaphors in immersive virtual environments (VR), digital cultural heritage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11" name="Picture 10">
            <a:extLst>
              <a:ext uri="{FF2B5EF4-FFF2-40B4-BE49-F238E27FC236}">
                <a16:creationId xmlns="" xmlns:a16="http://schemas.microsoft.com/office/drawing/2014/main" id="{F671D4ED-3C26-4AA8-AEB4-E75D9073A5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3057" y="1828799"/>
            <a:ext cx="4454055" cy="3206919"/>
          </a:xfrm>
          <a:prstGeom prst="rect">
            <a:avLst/>
          </a:prstGeom>
        </p:spPr>
      </p:pic>
    </p:spTree>
    <p:extLst>
      <p:ext uri="{BB962C8B-B14F-4D97-AF65-F5344CB8AC3E}">
        <p14:creationId xmlns:p14="http://schemas.microsoft.com/office/powerpoint/2010/main" val="4839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Falsifiability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a claim to be meaningful, it must in principle be falsifiable, that is, capable of being disproven</a:t>
            </a:r>
          </a:p>
          <a:p>
            <a:pPr marL="800100" lvl="1" indent="-342900">
              <a:buFont typeface="Arial" panose="020B0604020202020204" pitchFamily="34" charset="0"/>
              <a:buChar char="•"/>
            </a:pPr>
            <a:r>
              <a:rPr lang="en-US" sz="2400" dirty="0"/>
              <a:t>Karl Popper called it “the line between science and pseudo-science”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it-IT" sz="2400" dirty="0"/>
              <a:t>Falsifiability is NOT the opposite of verifiability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en-US" sz="2400" dirty="0"/>
              <a:t>Example: “All cars in the world are black”</a:t>
            </a:r>
          </a:p>
          <a:p>
            <a:pPr marL="800100" lvl="1" indent="-342900">
              <a:buFont typeface="Arial" panose="020B0604020202020204" pitchFamily="34" charset="0"/>
              <a:buChar char="•"/>
            </a:pPr>
            <a:r>
              <a:rPr lang="en-US" sz="2400" dirty="0"/>
              <a:t>Verifiability would require you to know ALL cars</a:t>
            </a:r>
          </a:p>
          <a:p>
            <a:pPr marL="800100" lvl="1" indent="-342900">
              <a:buFont typeface="Arial" panose="020B0604020202020204" pitchFamily="34" charset="0"/>
              <a:buChar char="•"/>
            </a:pPr>
            <a:r>
              <a:rPr lang="en-US" sz="2400" dirty="0"/>
              <a:t>For falsifiability, you just need a non-black one!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Bottom line: do not make claims that cannot be falsified!</a:t>
            </a:r>
          </a:p>
          <a:p>
            <a:pPr marL="800100" lvl="1" indent="-342900">
              <a:buFont typeface="Arial" panose="020B0604020202020204" pitchFamily="34" charset="0"/>
              <a:buChar char="•"/>
            </a:pPr>
            <a:r>
              <a:rPr lang="en-US" sz="2400" dirty="0"/>
              <a:t>You should actually encourage people to challenge your assumptions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7247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Replicability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Replicability refers to whether the results from your test or experiment can be replicated if repeated exactly the same way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en-US" sz="2400" dirty="0"/>
              <a:t>In order to demonstrate replicability, you must provide statistical evidence that shows your results can be used to predict outcomes in other experiments.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Are you sharing all the data that is required to perform the same experiment, with the same condition, and are you fully dislcosing your results?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Articles that cannot be replicated are often </a:t>
            </a:r>
            <a:r>
              <a:rPr lang="it-IT" sz="2400" b="1" dirty="0"/>
              <a:t>retracted </a:t>
            </a:r>
            <a:endParaRPr lang="it-IT" sz="2400" dirty="0"/>
          </a:p>
          <a:p>
            <a:pPr marL="800100" lvl="1" indent="-342900">
              <a:buFont typeface="Arial" panose="020B0604020202020204" pitchFamily="34" charset="0"/>
              <a:buChar char="•"/>
            </a:pPr>
            <a:r>
              <a:rPr lang="it-IT" sz="2400" dirty="0"/>
              <a:t>(more about it in the paper section)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70846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Correlation vs. Causation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A correlation between two things doesn't prove a causal connection between them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Correlation is the relationship between two sets of variables used to describe or predict information</a:t>
            </a:r>
          </a:p>
          <a:p>
            <a:pPr marL="800100" lvl="1" indent="-342900">
              <a:buFont typeface="Arial" panose="020B0604020202020204" pitchFamily="34" charset="0"/>
              <a:buChar char="•"/>
            </a:pPr>
            <a:r>
              <a:rPr lang="en-US" sz="2400" dirty="0"/>
              <a:t>Can be measured through a normalized scale (-1.0, 1.0)</a:t>
            </a:r>
          </a:p>
          <a:p>
            <a:pPr marL="800100" lvl="1" indent="-342900">
              <a:buFont typeface="Arial" panose="020B0604020202020204" pitchFamily="34" charset="0"/>
              <a:buChar char="•"/>
            </a:pPr>
            <a:r>
              <a:rPr lang="en-US" sz="2400" dirty="0"/>
              <a:t>Positive correlation implies that both variables move the same way</a:t>
            </a:r>
          </a:p>
          <a:p>
            <a:pPr marL="800100" lvl="1" indent="-342900">
              <a:buFont typeface="Arial" panose="020B0604020202020204" pitchFamily="34" charset="0"/>
              <a:buChar char="•"/>
            </a:pPr>
            <a:r>
              <a:rPr lang="en-US" sz="2400" dirty="0"/>
              <a:t>Negative correlation that are moving in different directions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Causation is when an observed event </a:t>
            </a:r>
            <a:br>
              <a:rPr lang="en-US" sz="2400" dirty="0"/>
            </a:br>
            <a:r>
              <a:rPr lang="en-US" sz="2400" dirty="0"/>
              <a:t>or action appears to have caused </a:t>
            </a:r>
            <a:br>
              <a:rPr lang="en-US" sz="2400" dirty="0"/>
            </a:br>
            <a:r>
              <a:rPr lang="en-US" sz="2400" dirty="0"/>
              <a:t>a second event or action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 xmlns:a16="http://schemas.microsoft.com/office/drawing/2014/main" id="{0DA3EF1D-0ADF-45A2-BCC5-4C1D7F7CA43F}"/>
              </a:ext>
            </a:extLst>
          </p:cNvPr>
          <p:cNvPicPr>
            <a:picLocks noChangeAspect="1"/>
          </p:cNvPicPr>
          <p:nvPr/>
        </p:nvPicPr>
        <p:blipFill rotWithShape="1">
          <a:blip r:embed="rId4">
            <a:extLst>
              <a:ext uri="{28A0092B-C50C-407E-A947-70E740481C1C}">
                <a14:useLocalDpi xmlns:a14="http://schemas.microsoft.com/office/drawing/2010/main" val="0"/>
              </a:ext>
            </a:extLst>
          </a:blip>
          <a:srcRect b="42817"/>
          <a:stretch/>
        </p:blipFill>
        <p:spPr>
          <a:xfrm>
            <a:off x="6278255" y="4366153"/>
            <a:ext cx="4414642" cy="1787283"/>
          </a:xfrm>
          <a:prstGeom prst="rect">
            <a:avLst/>
          </a:prstGeom>
        </p:spPr>
      </p:pic>
    </p:spTree>
    <p:extLst>
      <p:ext uri="{BB962C8B-B14F-4D97-AF65-F5344CB8AC3E}">
        <p14:creationId xmlns:p14="http://schemas.microsoft.com/office/powerpoint/2010/main" val="2815260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Correlation vs. Causation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02B9E217-7E57-483F-822A-AB7F1A2636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58" y="1141721"/>
            <a:ext cx="5976123" cy="2355972"/>
          </a:xfrm>
          <a:prstGeom prst="rect">
            <a:avLst/>
          </a:prstGeom>
        </p:spPr>
      </p:pic>
      <p:pic>
        <p:nvPicPr>
          <p:cNvPr id="10" name="Picture 9">
            <a:extLst>
              <a:ext uri="{FF2B5EF4-FFF2-40B4-BE49-F238E27FC236}">
                <a16:creationId xmlns="" xmlns:a16="http://schemas.microsoft.com/office/drawing/2014/main" id="{983ADEBD-7A16-4E72-8EB4-456106C63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249" y="3198502"/>
            <a:ext cx="6210676" cy="2935515"/>
          </a:xfrm>
          <a:prstGeom prst="rect">
            <a:avLst/>
          </a:prstGeom>
        </p:spPr>
      </p:pic>
    </p:spTree>
    <p:extLst>
      <p:ext uri="{BB962C8B-B14F-4D97-AF65-F5344CB8AC3E}">
        <p14:creationId xmlns:p14="http://schemas.microsoft.com/office/powerpoint/2010/main" val="897474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Principle of parsimony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Also known as Occam’s Razor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two explanations for a phenomenon are equally good, we should generally select the simpler one</a:t>
            </a:r>
          </a:p>
          <a:p>
            <a:pPr marL="800100" lvl="1" indent="-342900">
              <a:buFont typeface="Arial" panose="020B0604020202020204" pitchFamily="34" charset="0"/>
              <a:buChar char="•"/>
            </a:pPr>
            <a:r>
              <a:rPr lang="en-US" sz="2400" dirty="0"/>
              <a:t>All explanations need to have explanations of equal scientific value!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9A5F0DD7-9F00-451D-8016-30F1B3C374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208" y="3429000"/>
            <a:ext cx="5085761" cy="2724515"/>
          </a:xfrm>
          <a:prstGeom prst="rect">
            <a:avLst/>
          </a:prstGeom>
        </p:spPr>
      </p:pic>
    </p:spTree>
    <p:extLst>
      <p:ext uri="{BB962C8B-B14F-4D97-AF65-F5344CB8AC3E}">
        <p14:creationId xmlns:p14="http://schemas.microsoft.com/office/powerpoint/2010/main" val="3311772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Be careful with the Occam’s Razor</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7263B873-B353-48AE-BDAE-4F206BC70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00" y="1432309"/>
            <a:ext cx="8612171" cy="4571627"/>
          </a:xfrm>
          <a:prstGeom prst="rect">
            <a:avLst/>
          </a:prstGeom>
        </p:spPr>
      </p:pic>
    </p:spTree>
    <p:extLst>
      <p:ext uri="{BB962C8B-B14F-4D97-AF65-F5344CB8AC3E}">
        <p14:creationId xmlns:p14="http://schemas.microsoft.com/office/powerpoint/2010/main" val="3171193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Ruling out rival hypotheses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Heavily based on Occam’s Razor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 rule out rival hypotheses is to exclude other possible explanations for a specific claim</a:t>
            </a:r>
          </a:p>
          <a:p>
            <a:pPr marL="800100" lvl="1" indent="-342900">
              <a:buFont typeface="Arial" panose="020B0604020202020204" pitchFamily="34" charset="0"/>
              <a:buChar char="•"/>
            </a:pPr>
            <a:r>
              <a:rPr lang="en-US" sz="2400" dirty="0"/>
              <a:t>Before asserting something, we must make sure that other explanations have been disproven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fact that you already have a simple answer does not mean that you should stop looking!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Extremely hard, especially in medical sciences, because of the placebo effect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3885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0124020-E7F0-4A62-99AA-A1810BF9D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1565913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1216" y="2375813"/>
            <a:ext cx="9948422" cy="923330"/>
          </a:xfrm>
          <a:prstGeom prst="rect">
            <a:avLst/>
          </a:prstGeom>
          <a:noFill/>
        </p:spPr>
        <p:txBody>
          <a:bodyPr wrap="square" rtlCol="0">
            <a:spAutoFit/>
          </a:bodyPr>
          <a:lstStyle/>
          <a:p>
            <a:pPr algn="ctr"/>
            <a:r>
              <a:rPr lang="en-GB" sz="5400" b="1" cap="small" dirty="0"/>
              <a:t>Section 2: academia!</a:t>
            </a:r>
            <a:endParaRPr lang="en-US" sz="5400" b="1" cap="small" dirty="0"/>
          </a:p>
        </p:txBody>
      </p:sp>
      <p:sp>
        <p:nvSpPr>
          <p:cNvPr id="3" name="TextBox 2">
            <a:extLst>
              <a:ext uri="{FF2B5EF4-FFF2-40B4-BE49-F238E27FC236}">
                <a16:creationId xmlns="" xmlns:a16="http://schemas.microsoft.com/office/drawing/2014/main" id="{8B7F882B-5788-45A8-AE4E-4F24A2502811}"/>
              </a:ext>
            </a:extLst>
          </p:cNvPr>
          <p:cNvSpPr txBox="1"/>
          <p:nvPr/>
        </p:nvSpPr>
        <p:spPr>
          <a:xfrm>
            <a:off x="678730" y="3225798"/>
            <a:ext cx="10856538" cy="1569660"/>
          </a:xfrm>
          <a:prstGeom prst="rect">
            <a:avLst/>
          </a:prstGeom>
          <a:noFill/>
        </p:spPr>
        <p:txBody>
          <a:bodyPr wrap="square" rtlCol="0">
            <a:spAutoFit/>
          </a:bodyPr>
          <a:lstStyle/>
          <a:p>
            <a:pPr algn="ctr"/>
            <a:r>
              <a:rPr lang="en-US" sz="3200" dirty="0"/>
              <a:t>“Academic and aristocratic people live in such an uncommon atmosphere that common sense can rarely reach them” – </a:t>
            </a:r>
            <a:r>
              <a:rPr lang="it-IT" sz="3200" dirty="0"/>
              <a:t>Samuel Butler</a:t>
            </a:r>
            <a:endParaRPr lang="en-US" sz="3200" dirty="0"/>
          </a:p>
        </p:txBody>
      </p:sp>
    </p:spTree>
    <p:extLst>
      <p:ext uri="{BB962C8B-B14F-4D97-AF65-F5344CB8AC3E}">
        <p14:creationId xmlns:p14="http://schemas.microsoft.com/office/powerpoint/2010/main" val="3647843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59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How to do research</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So far we have seen how to conduct an experiment and how to keep it </a:t>
            </a:r>
            <a:br>
              <a:rPr lang="en-US" sz="2400" dirty="0"/>
            </a:br>
            <a:r>
              <a:rPr lang="en-US" sz="2400" dirty="0"/>
              <a:t>above minimum standards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However, to get other people to accept your work as valid and scientific, there are a few more things that you need to consider</a:t>
            </a:r>
          </a:p>
          <a:p>
            <a:pPr marL="800100" lvl="1" indent="-342900">
              <a:buFont typeface="Arial" panose="020B0604020202020204" pitchFamily="34" charset="0"/>
              <a:buChar char="•"/>
            </a:pPr>
            <a:r>
              <a:rPr lang="en-US" sz="2400" dirty="0"/>
              <a:t>Are you communicating through the conventional channels?</a:t>
            </a:r>
          </a:p>
          <a:p>
            <a:pPr marL="800100" lvl="1" indent="-342900">
              <a:buFont typeface="Arial" panose="020B0604020202020204" pitchFamily="34" charset="0"/>
              <a:buChar char="•"/>
            </a:pPr>
            <a:r>
              <a:rPr lang="en-US" sz="2400" dirty="0"/>
              <a:t>Is your work based on other people’s work?</a:t>
            </a:r>
          </a:p>
          <a:p>
            <a:pPr marL="800100" lvl="1" indent="-342900">
              <a:buFont typeface="Arial" panose="020B0604020202020204" pitchFamily="34" charset="0"/>
              <a:buChar char="•"/>
            </a:pPr>
            <a:r>
              <a:rPr lang="en-US" sz="2400" dirty="0"/>
              <a:t>Is your work solid in terms of methodologies, procedures and understanding of the subject?</a:t>
            </a:r>
          </a:p>
          <a:p>
            <a:pPr marL="800100" lvl="1" indent="-342900">
              <a:buFont typeface="Arial" panose="020B0604020202020204" pitchFamily="34" charset="0"/>
              <a:buChar char="•"/>
            </a:pPr>
            <a:r>
              <a:rPr lang="en-US" sz="2400" dirty="0"/>
              <a:t>Has your experiment been conducted within universally </a:t>
            </a:r>
            <a:r>
              <a:rPr lang="en-US" sz="2400" dirty="0" err="1"/>
              <a:t>recognised</a:t>
            </a:r>
            <a:r>
              <a:rPr lang="en-US" sz="2400" dirty="0"/>
              <a:t> boundaries of ethics and reason?</a:t>
            </a:r>
          </a:p>
          <a:p>
            <a:pPr marL="800100" lvl="1"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36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6370975"/>
          </a:xfrm>
          <a:prstGeom prst="rect">
            <a:avLst/>
          </a:prstGeom>
          <a:noFill/>
        </p:spPr>
        <p:txBody>
          <a:bodyPr wrap="square" rtlCol="0">
            <a:spAutoFit/>
          </a:bodyPr>
          <a:lstStyle/>
          <a:p>
            <a:pPr marL="342900" indent="-342900">
              <a:buFont typeface="Arial" panose="020B0604020202020204" pitchFamily="34" charset="0"/>
              <a:buChar char="•"/>
            </a:pPr>
            <a:r>
              <a:rPr lang="it-IT" sz="2400" dirty="0"/>
              <a:t>Experienced backpacker (mainly Europe and Asia)</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Mongol Rally Veteran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 was about to put an applicant in </a:t>
            </a:r>
            <a:br>
              <a:rPr lang="en-US" sz="2400" dirty="0"/>
            </a:br>
            <a:r>
              <a:rPr lang="en-US" sz="2400" dirty="0"/>
              <a:t>the "maybe" pile, when I saw he’d </a:t>
            </a:r>
            <a:br>
              <a:rPr lang="en-US" sz="2400" dirty="0"/>
            </a:br>
            <a:r>
              <a:rPr lang="en-US" sz="2400" dirty="0"/>
              <a:t>led a 100km hike in the Himalayas. </a:t>
            </a:r>
            <a:br>
              <a:rPr lang="en-US" sz="2400" dirty="0"/>
            </a:br>
            <a:r>
              <a:rPr lang="en-US" sz="2400" dirty="0"/>
              <a:t>The kind of persistence it takes to </a:t>
            </a:r>
            <a:br>
              <a:rPr lang="en-US" sz="2400" dirty="0"/>
            </a:br>
            <a:r>
              <a:rPr lang="en-US" sz="2400" dirty="0"/>
              <a:t>do a 100km hike in the Himalayas </a:t>
            </a:r>
            <a:br>
              <a:rPr lang="en-US" sz="2400" dirty="0"/>
            </a:br>
            <a:r>
              <a:rPr lang="en-US" sz="2400" dirty="0"/>
              <a:t>is the kind of persistence it takes </a:t>
            </a:r>
            <a:br>
              <a:rPr lang="en-US" sz="2400" dirty="0"/>
            </a:br>
            <a:r>
              <a:rPr lang="en-US" sz="2400" dirty="0"/>
              <a:t>to do research.”</a:t>
            </a:r>
          </a:p>
          <a:p>
            <a:r>
              <a:rPr lang="en-US" sz="2400" dirty="0"/>
              <a:t>	- Matt Might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graphicFrame>
        <p:nvGraphicFramePr>
          <p:cNvPr id="7" name="Object 6">
            <a:extLst>
              <a:ext uri="{FF2B5EF4-FFF2-40B4-BE49-F238E27FC236}">
                <a16:creationId xmlns="" xmlns:a16="http://schemas.microsoft.com/office/drawing/2014/main" id="{0D029766-F8ED-4DC3-8986-F8192B97CDE1}"/>
              </a:ext>
            </a:extLst>
          </p:cNvPr>
          <p:cNvGraphicFramePr>
            <a:graphicFrameLocks noChangeAspect="1"/>
          </p:cNvGraphicFramePr>
          <p:nvPr>
            <p:extLst>
              <p:ext uri="{D42A27DB-BD31-4B8C-83A1-F6EECF244321}">
                <p14:modId xmlns:p14="http://schemas.microsoft.com/office/powerpoint/2010/main" val="2622236438"/>
              </p:ext>
            </p:extLst>
          </p:nvPr>
        </p:nvGraphicFramePr>
        <p:xfrm>
          <a:off x="9978291" y="263529"/>
          <a:ext cx="1515187" cy="1810353"/>
        </p:xfrm>
        <a:graphic>
          <a:graphicData uri="http://schemas.openxmlformats.org/presentationml/2006/ole">
            <mc:AlternateContent xmlns:mc="http://schemas.openxmlformats.org/markup-compatibility/2006">
              <mc:Choice xmlns:v="urn:schemas-microsoft-com:vml" Requires="v">
                <p:oleObj spid="_x0000_s8442" name="Image" r:id="rId5" imgW="1955520" imgH="2336400" progId="Photoshop.Image.18">
                  <p:embed/>
                </p:oleObj>
              </mc:Choice>
              <mc:Fallback>
                <p:oleObj name="Image" r:id="rId5" imgW="1955520" imgH="2336400" progId="Photoshop.Image.18">
                  <p:embed/>
                  <p:pic>
                    <p:nvPicPr>
                      <p:cNvPr id="0" name=""/>
                      <p:cNvPicPr/>
                      <p:nvPr/>
                    </p:nvPicPr>
                    <p:blipFill>
                      <a:blip r:embed="rId6"/>
                      <a:stretch>
                        <a:fillRect/>
                      </a:stretch>
                    </p:blipFill>
                    <p:spPr>
                      <a:xfrm>
                        <a:off x="9978291" y="263529"/>
                        <a:ext cx="1515187" cy="1810353"/>
                      </a:xfrm>
                      <a:prstGeom prst="rect">
                        <a:avLst/>
                      </a:prstGeom>
                    </p:spPr>
                  </p:pic>
                </p:oleObj>
              </mc:Fallback>
            </mc:AlternateContent>
          </a:graphicData>
        </a:graphic>
      </p:graphicFrame>
      <p:pic>
        <p:nvPicPr>
          <p:cNvPr id="12" name="Picture 11">
            <a:extLst>
              <a:ext uri="{FF2B5EF4-FFF2-40B4-BE49-F238E27FC236}">
                <a16:creationId xmlns="" xmlns:a16="http://schemas.microsoft.com/office/drawing/2014/main" id="{0BC3DA21-CCB1-4D3C-8A5D-AD5AA71EAE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04" t="566" r="19046" b="22754"/>
          <a:stretch/>
        </p:blipFill>
        <p:spPr>
          <a:xfrm>
            <a:off x="5398703" y="2057828"/>
            <a:ext cx="6249729" cy="4092368"/>
          </a:xfrm>
          <a:prstGeom prst="rect">
            <a:avLst/>
          </a:prstGeom>
        </p:spPr>
      </p:pic>
    </p:spTree>
    <p:extLst>
      <p:ext uri="{BB962C8B-B14F-4D97-AF65-F5344CB8AC3E}">
        <p14:creationId xmlns:p14="http://schemas.microsoft.com/office/powerpoint/2010/main" val="1698753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Scientific papers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official channels through which science is shared, discussed, and most importantly, evaluated</a:t>
            </a:r>
          </a:p>
          <a:p>
            <a:pPr marL="800100" lvl="1" indent="-342900">
              <a:buFont typeface="Arial" panose="020B0604020202020204" pitchFamily="34" charset="0"/>
              <a:buChar char="•"/>
            </a:pPr>
            <a:r>
              <a:rPr lang="en-US" sz="2400" dirty="0"/>
              <a:t>Regardless of the channel, you are always required to publish a PAPER (or a book)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work will be evaluated by a commission of peers, </a:t>
            </a:r>
            <a:r>
              <a:rPr lang="en-US" sz="2400" dirty="0" smtClean="0"/>
              <a:t/>
            </a:r>
            <a:br>
              <a:rPr lang="en-US" sz="2400" dirty="0" smtClean="0"/>
            </a:br>
            <a:r>
              <a:rPr lang="en-US" sz="2400" dirty="0" smtClean="0"/>
              <a:t>who’ll </a:t>
            </a:r>
            <a:r>
              <a:rPr lang="en-US" sz="2400" dirty="0"/>
              <a:t>grade how solid your work is, and either </a:t>
            </a:r>
            <a:r>
              <a:rPr lang="en-US" sz="2400" dirty="0" smtClean="0"/>
              <a:t/>
            </a:r>
            <a:br>
              <a:rPr lang="en-US" sz="2400" dirty="0" smtClean="0"/>
            </a:br>
            <a:r>
              <a:rPr lang="en-US" sz="2400" dirty="0" smtClean="0"/>
              <a:t>approve </a:t>
            </a:r>
            <a:r>
              <a:rPr lang="en-US" sz="2400" dirty="0"/>
              <a:t>or reject it</a:t>
            </a:r>
          </a:p>
          <a:p>
            <a:pPr marL="800100" lvl="1" indent="-342900">
              <a:buFont typeface="Arial" panose="020B0604020202020204" pitchFamily="34" charset="0"/>
              <a:buChar char="•"/>
            </a:pPr>
            <a:r>
              <a:rPr lang="en-US" sz="2400" dirty="0"/>
              <a:t>Peer review is often “blind”, meaning that the </a:t>
            </a:r>
            <a:br>
              <a:rPr lang="en-US" sz="2400" dirty="0"/>
            </a:br>
            <a:r>
              <a:rPr lang="en-US" sz="2400" dirty="0"/>
              <a:t>reviewers will not know who the author</a:t>
            </a:r>
          </a:p>
          <a:p>
            <a:pPr lvl="1"/>
            <a:endParaRPr lang="en-US" sz="2400" dirty="0"/>
          </a:p>
          <a:p>
            <a:r>
              <a:rPr lang="en-US" sz="2400" dirty="0"/>
              <a:t>(I am assuming that you have already seen how to</a:t>
            </a:r>
            <a:br>
              <a:rPr lang="en-US" sz="2400" dirty="0"/>
            </a:br>
            <a:r>
              <a:rPr lang="en-US" sz="2400" dirty="0"/>
              <a:t>write a scientific paper)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373" y="2621279"/>
            <a:ext cx="4007242" cy="3812773"/>
          </a:xfrm>
          <a:prstGeom prst="rect">
            <a:avLst/>
          </a:prstGeom>
        </p:spPr>
      </p:pic>
    </p:spTree>
    <p:extLst>
      <p:ext uri="{BB962C8B-B14F-4D97-AF65-F5344CB8AC3E}">
        <p14:creationId xmlns:p14="http://schemas.microsoft.com/office/powerpoint/2010/main" val="567290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Why should you care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If you do not publish your results, nobody will know them and nobody can use them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When a result is found by more than one researcher, </a:t>
            </a:r>
            <a:r>
              <a:rPr lang="en-US" sz="2400" dirty="0" smtClean="0"/>
              <a:t>the </a:t>
            </a:r>
            <a:r>
              <a:rPr lang="en-US" sz="2400" dirty="0"/>
              <a:t>credit goes to the person </a:t>
            </a:r>
            <a:r>
              <a:rPr lang="en-US" sz="2400" b="1" dirty="0"/>
              <a:t>who publishes it first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If you work in the academia, you are going to be evaluated on your publications</a:t>
            </a:r>
          </a:p>
          <a:p>
            <a:pPr marL="800100" lvl="1" indent="-342900">
              <a:buFont typeface="Arial" panose="020B0604020202020204" pitchFamily="34" charset="0"/>
              <a:buChar char="•"/>
            </a:pPr>
            <a:r>
              <a:rPr lang="en-US" sz="2400" dirty="0" smtClean="0"/>
              <a:t>The number of publications is important, but not everything (Quantity does not equal quality)</a:t>
            </a:r>
            <a:endParaRPr lang="en-US" sz="2400" dirty="0"/>
          </a:p>
          <a:p>
            <a:pPr marL="800100" lvl="1" indent="-342900">
              <a:buFont typeface="Arial" panose="020B0604020202020204" pitchFamily="34" charset="0"/>
              <a:buChar char="•"/>
            </a:pPr>
            <a:r>
              <a:rPr lang="en-US" sz="2400" dirty="0"/>
              <a:t>Your need people to quote </a:t>
            </a:r>
            <a:r>
              <a:rPr lang="en-US" sz="2400" dirty="0" smtClean="0"/>
              <a:t>your </a:t>
            </a:r>
            <a:r>
              <a:rPr lang="en-US" sz="2400" dirty="0"/>
              <a:t>work for their own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06026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However....</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process of writing a papers is not intuitive and it has never been formalized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Often, students produce interesting research results, but they have big troubles to have them published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Typically, the reasons for a rejection are not technical, but due to the presentation</a:t>
            </a:r>
          </a:p>
          <a:p>
            <a:pPr marL="800100" lvl="1" indent="-342900">
              <a:buFont typeface="Arial" panose="020B0604020202020204" pitchFamily="34" charset="0"/>
              <a:buChar char="•"/>
            </a:pPr>
            <a:r>
              <a:rPr lang="en-US" sz="2400" dirty="0"/>
              <a:t>Wrong format, missing literature review, wrong length, wrong vocabulary, not-so-clear explanation of methodologies and data….</a:t>
            </a:r>
          </a:p>
          <a:p>
            <a:pPr lvl="1"/>
            <a:endParaRPr lang="en-US" sz="2400" dirty="0"/>
          </a:p>
          <a:p>
            <a:pPr marL="342900" indent="-342900">
              <a:buFont typeface="Arial" panose="020B0604020202020204" pitchFamily="34" charset="0"/>
              <a:buChar char="•"/>
            </a:pPr>
            <a:r>
              <a:rPr lang="en-US" sz="2400" dirty="0"/>
              <a:t>For the remaining time we will focus on how to make you scientists!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02713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Publication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Once you have conducted an experiment, you (ideally) want other people to know about it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way you do it in science is through </a:t>
            </a:r>
            <a:r>
              <a:rPr lang="en-US" sz="2400" b="1" dirty="0"/>
              <a:t>publication</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Scientific publications (Often known just as papers) are where results and knowledge derived by science are shared and taught to others in the world</a:t>
            </a:r>
          </a:p>
          <a:p>
            <a:pPr marL="800100" lvl="1" indent="-342900">
              <a:buFont typeface="Arial" panose="020B0604020202020204" pitchFamily="34" charset="0"/>
              <a:buChar char="•"/>
            </a:pPr>
            <a:r>
              <a:rPr lang="en-US" sz="2400" dirty="0"/>
              <a:t>If it is not published, it does not exist!</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a:t>
            </a:r>
            <a:r>
              <a:rPr lang="en-US" sz="2400" dirty="0" smtClean="0"/>
              <a:t>many ways </a:t>
            </a:r>
            <a:r>
              <a:rPr lang="en-US" sz="2400" dirty="0"/>
              <a:t>to have your work distributed:</a:t>
            </a:r>
          </a:p>
          <a:p>
            <a:pPr marL="800100" lvl="1" indent="-342900">
              <a:buFont typeface="Arial" panose="020B0604020202020204" pitchFamily="34" charset="0"/>
              <a:buChar char="•"/>
            </a:pPr>
            <a:r>
              <a:rPr lang="en-US" sz="2400" dirty="0"/>
              <a:t>Conferences, Journals, workshop, reports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14020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Publication*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 xmlns:a16="http://schemas.microsoft.com/office/drawing/2014/main" id="{FC0F265F-7B58-464A-9683-6BBB8D26E6D1}"/>
              </a:ext>
            </a:extLst>
          </p:cNvPr>
          <p:cNvPicPr>
            <a:picLocks noChangeAspect="1"/>
          </p:cNvPicPr>
          <p:nvPr/>
        </p:nvPicPr>
        <p:blipFill>
          <a:blip r:embed="rId4"/>
          <a:stretch>
            <a:fillRect/>
          </a:stretch>
        </p:blipFill>
        <p:spPr>
          <a:xfrm>
            <a:off x="1549400" y="1425091"/>
            <a:ext cx="8077200" cy="4600575"/>
          </a:xfrm>
          <a:prstGeom prst="rect">
            <a:avLst/>
          </a:prstGeom>
        </p:spPr>
      </p:pic>
    </p:spTree>
    <p:extLst>
      <p:ext uri="{BB962C8B-B14F-4D97-AF65-F5344CB8AC3E}">
        <p14:creationId xmlns:p14="http://schemas.microsoft.com/office/powerpoint/2010/main" val="764148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Conference Ranking</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 xmlns:a16="http://schemas.microsoft.com/office/drawing/2014/main" id="{F9716E48-FEBD-428D-A49A-B3F0059B2E3F}"/>
              </a:ext>
            </a:extLst>
          </p:cNvPr>
          <p:cNvPicPr>
            <a:picLocks noChangeAspect="1"/>
          </p:cNvPicPr>
          <p:nvPr/>
        </p:nvPicPr>
        <p:blipFill>
          <a:blip r:embed="rId4"/>
          <a:stretch>
            <a:fillRect/>
          </a:stretch>
        </p:blipFill>
        <p:spPr>
          <a:xfrm>
            <a:off x="2047310" y="1269856"/>
            <a:ext cx="8097380" cy="4896533"/>
          </a:xfrm>
          <a:prstGeom prst="rect">
            <a:avLst/>
          </a:prstGeom>
        </p:spPr>
      </p:pic>
    </p:spTree>
    <p:extLst>
      <p:ext uri="{BB962C8B-B14F-4D97-AF65-F5344CB8AC3E}">
        <p14:creationId xmlns:p14="http://schemas.microsoft.com/office/powerpoint/2010/main" val="37078994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Impact factor</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 xmlns:a16="http://schemas.microsoft.com/office/drawing/2014/main" id="{8653F801-2727-4CBC-A480-0BA0F24BA257}"/>
              </a:ext>
            </a:extLst>
          </p:cNvPr>
          <p:cNvPicPr>
            <a:picLocks noChangeAspect="1"/>
          </p:cNvPicPr>
          <p:nvPr/>
        </p:nvPicPr>
        <p:blipFill rotWithShape="1">
          <a:blip r:embed="rId4"/>
          <a:srcRect t="17953"/>
          <a:stretch/>
        </p:blipFill>
        <p:spPr>
          <a:xfrm>
            <a:off x="3868787" y="2337853"/>
            <a:ext cx="6792273" cy="3736057"/>
          </a:xfrm>
          <a:prstGeom prst="rect">
            <a:avLst/>
          </a:prstGeom>
        </p:spPr>
      </p:pic>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Journals and conferences are evaluated by their Impact factor</a:t>
            </a:r>
          </a:p>
          <a:p>
            <a:pPr marL="800100" lvl="1" indent="-342900">
              <a:buFont typeface="Arial" panose="020B0604020202020204" pitchFamily="34" charset="0"/>
              <a:buChar char="•"/>
            </a:pPr>
            <a:r>
              <a:rPr lang="en-US" sz="2400" dirty="0"/>
              <a:t>The index measuring the average number of citations to </a:t>
            </a:r>
            <a:r>
              <a:rPr lang="en-US" sz="2400" b="1" dirty="0"/>
              <a:t>recent</a:t>
            </a:r>
            <a:r>
              <a:rPr lang="en-US" sz="2400" dirty="0"/>
              <a:t> published articles</a:t>
            </a:r>
          </a:p>
        </p:txBody>
      </p:sp>
    </p:spTree>
    <p:extLst>
      <p:ext uri="{BB962C8B-B14F-4D97-AF65-F5344CB8AC3E}">
        <p14:creationId xmlns:p14="http://schemas.microsoft.com/office/powerpoint/2010/main" val="2685634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0F050E5D-6809-4B8E-A61F-313C802B2906}"/>
              </a:ext>
            </a:extLst>
          </p:cNvPr>
          <p:cNvGraphicFramePr>
            <a:graphicFrameLocks noChangeAspect="1"/>
          </p:cNvGraphicFramePr>
          <p:nvPr>
            <p:extLst>
              <p:ext uri="{D42A27DB-BD31-4B8C-83A1-F6EECF244321}">
                <p14:modId xmlns:p14="http://schemas.microsoft.com/office/powerpoint/2010/main" val="356236745"/>
              </p:ext>
            </p:extLst>
          </p:nvPr>
        </p:nvGraphicFramePr>
        <p:xfrm>
          <a:off x="947619" y="3668936"/>
          <a:ext cx="8006883" cy="2723670"/>
        </p:xfrm>
        <a:graphic>
          <a:graphicData uri="http://schemas.openxmlformats.org/presentationml/2006/ole">
            <mc:AlternateContent xmlns:mc="http://schemas.openxmlformats.org/markup-compatibility/2006">
              <mc:Choice xmlns:v="urn:schemas-microsoft-com:vml" Requires="v">
                <p:oleObj spid="_x0000_s12410" name="Image" r:id="rId4" imgW="9371160" imgH="3187080" progId="Photoshop.Image.18">
                  <p:embed/>
                </p:oleObj>
              </mc:Choice>
              <mc:Fallback>
                <p:oleObj name="Image" r:id="rId4" imgW="9371160" imgH="3187080" progId="Photoshop.Image.18">
                  <p:embed/>
                  <p:pic>
                    <p:nvPicPr>
                      <p:cNvPr id="0" name=""/>
                      <p:cNvPicPr/>
                      <p:nvPr/>
                    </p:nvPicPr>
                    <p:blipFill>
                      <a:blip r:embed="rId5"/>
                      <a:stretch>
                        <a:fillRect/>
                      </a:stretch>
                    </p:blipFill>
                    <p:spPr>
                      <a:xfrm>
                        <a:off x="947619" y="3668936"/>
                        <a:ext cx="8006883" cy="2723670"/>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Journal ranking</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Journals can be evaluated through the </a:t>
            </a:r>
            <a:r>
              <a:rPr lang="en-US" sz="2400" dirty="0" err="1"/>
              <a:t>Scimago</a:t>
            </a:r>
            <a:r>
              <a:rPr lang="en-US" sz="2400" dirty="0"/>
              <a:t> Journal Ranking (SJR Indicator)</a:t>
            </a:r>
          </a:p>
          <a:p>
            <a:pPr marL="800100" lvl="1" indent="-342900">
              <a:buFont typeface="Arial" panose="020B0604020202020204" pitchFamily="34" charset="0"/>
              <a:buChar char="•"/>
            </a:pPr>
            <a:r>
              <a:rPr lang="en-US" sz="2400" dirty="0"/>
              <a:t>It accounts for both the number of citations received by a journal and the importance of the journals where such citations come from (H-Index)</a:t>
            </a:r>
          </a:p>
          <a:p>
            <a:pPr marL="800100" lvl="1" indent="-342900">
              <a:buFont typeface="Arial" panose="020B0604020202020204" pitchFamily="34" charset="0"/>
              <a:buChar char="•"/>
            </a:pPr>
            <a:r>
              <a:rPr lang="en-US" sz="2400" dirty="0"/>
              <a:t>It divides the citations by discipline!</a:t>
            </a:r>
          </a:p>
        </p:txBody>
      </p:sp>
    </p:spTree>
    <p:extLst>
      <p:ext uri="{BB962C8B-B14F-4D97-AF65-F5344CB8AC3E}">
        <p14:creationId xmlns:p14="http://schemas.microsoft.com/office/powerpoint/2010/main" val="4229649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51E714BE-3AB6-4E20-850A-9A945FD64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94" y="1216874"/>
            <a:ext cx="5692228" cy="5417684"/>
          </a:xfrm>
          <a:prstGeom prst="rect">
            <a:avLst/>
          </a:prstGeom>
        </p:spPr>
      </p:pic>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Journal ranking</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8624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69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Journal ranking</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hlinkClick r:id="rId4"/>
              </a:rPr>
              <a:t>https://www.scimagojr.com</a:t>
            </a:r>
            <a:r>
              <a:rPr lang="en-US" sz="2400" dirty="0"/>
              <a:t/>
            </a:r>
            <a:br>
              <a:rPr lang="en-US" sz="2400" dirty="0"/>
            </a:br>
            <a:r>
              <a:rPr lang="en-US" sz="2400" dirty="0"/>
              <a:t/>
            </a:r>
            <a:br>
              <a:rPr lang="en-US" sz="2400" dirty="0"/>
            </a:br>
            <a:r>
              <a:rPr lang="en-US" sz="2400" dirty="0"/>
              <a:t>Find a journal that could suit your topic of interest, and get some data about them</a:t>
            </a:r>
          </a:p>
          <a:p>
            <a:pPr marL="800100" lvl="1" indent="-342900">
              <a:buFont typeface="Arial" panose="020B0604020202020204" pitchFamily="34" charset="0"/>
              <a:buChar char="•"/>
            </a:pPr>
            <a:r>
              <a:rPr lang="en-US" sz="2400" dirty="0"/>
              <a:t>What review process are they using?</a:t>
            </a:r>
          </a:p>
          <a:p>
            <a:pPr marL="800100" lvl="1" indent="-342900">
              <a:buFont typeface="Arial" panose="020B0604020202020204" pitchFamily="34" charset="0"/>
              <a:buChar char="•"/>
            </a:pPr>
            <a:r>
              <a:rPr lang="en-US" sz="2400" dirty="0"/>
              <a:t>What’s their H-Index?</a:t>
            </a:r>
          </a:p>
          <a:p>
            <a:pPr marL="800100" lvl="1" indent="-342900">
              <a:buFont typeface="Arial" panose="020B0604020202020204" pitchFamily="34" charset="0"/>
              <a:buChar char="•"/>
            </a:pPr>
            <a:r>
              <a:rPr lang="en-US" sz="2400" dirty="0"/>
              <a:t>What is their template?</a:t>
            </a:r>
          </a:p>
          <a:p>
            <a:pPr marL="800100" lvl="1" indent="-342900">
              <a:buFont typeface="Arial" panose="020B0604020202020204" pitchFamily="34" charset="0"/>
              <a:buChar char="•"/>
            </a:pPr>
            <a:r>
              <a:rPr lang="en-US" sz="2400" dirty="0"/>
              <a:t>Are they accepting submissions?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256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3416320"/>
          </a:xfrm>
          <a:prstGeom prst="rect">
            <a:avLst/>
          </a:prstGeom>
          <a:noFill/>
        </p:spPr>
        <p:txBody>
          <a:bodyPr wrap="square" rtlCol="0">
            <a:spAutoFit/>
          </a:bodyPr>
          <a:lstStyle/>
          <a:p>
            <a:pPr marL="342900" indent="-342900">
              <a:buFont typeface="Arial" panose="020B0604020202020204" pitchFamily="34" charset="0"/>
              <a:buChar char="•"/>
            </a:pPr>
            <a:r>
              <a:rPr lang="it-IT" sz="2400" dirty="0"/>
              <a:t>Experienced backpacker (mainly Europe and Asia)</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Mongol Rally Veteran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Medieval sword fighter (HMB)</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graphicFrame>
        <p:nvGraphicFramePr>
          <p:cNvPr id="7" name="Object 6">
            <a:extLst>
              <a:ext uri="{FF2B5EF4-FFF2-40B4-BE49-F238E27FC236}">
                <a16:creationId xmlns="" xmlns:a16="http://schemas.microsoft.com/office/drawing/2014/main" id="{0D029766-F8ED-4DC3-8986-F8192B97CDE1}"/>
              </a:ext>
            </a:extLst>
          </p:cNvPr>
          <p:cNvGraphicFramePr>
            <a:graphicFrameLocks noChangeAspect="1"/>
          </p:cNvGraphicFramePr>
          <p:nvPr>
            <p:extLst>
              <p:ext uri="{D42A27DB-BD31-4B8C-83A1-F6EECF244321}">
                <p14:modId xmlns:p14="http://schemas.microsoft.com/office/powerpoint/2010/main" val="3931168999"/>
              </p:ext>
            </p:extLst>
          </p:nvPr>
        </p:nvGraphicFramePr>
        <p:xfrm>
          <a:off x="9978291" y="263529"/>
          <a:ext cx="1515187" cy="1810353"/>
        </p:xfrm>
        <a:graphic>
          <a:graphicData uri="http://schemas.openxmlformats.org/presentationml/2006/ole">
            <mc:AlternateContent xmlns:mc="http://schemas.openxmlformats.org/markup-compatibility/2006">
              <mc:Choice xmlns:v="urn:schemas-microsoft-com:vml" Requires="v">
                <p:oleObj spid="_x0000_s9461" name="Image" r:id="rId5" imgW="1955520" imgH="2336400" progId="Photoshop.Image.18">
                  <p:embed/>
                </p:oleObj>
              </mc:Choice>
              <mc:Fallback>
                <p:oleObj name="Image" r:id="rId5" imgW="1955520" imgH="2336400" progId="Photoshop.Image.18">
                  <p:embed/>
                  <p:pic>
                    <p:nvPicPr>
                      <p:cNvPr id="7" name="Object 6">
                        <a:extLst>
                          <a:ext uri="{FF2B5EF4-FFF2-40B4-BE49-F238E27FC236}">
                            <a16:creationId xmlns="" xmlns:a16="http://schemas.microsoft.com/office/drawing/2014/main" id="{0D029766-F8ED-4DC3-8986-F8192B97CDE1}"/>
                          </a:ext>
                        </a:extLst>
                      </p:cNvPr>
                      <p:cNvPicPr/>
                      <p:nvPr/>
                    </p:nvPicPr>
                    <p:blipFill>
                      <a:blip r:embed="rId6"/>
                      <a:stretch>
                        <a:fillRect/>
                      </a:stretch>
                    </p:blipFill>
                    <p:spPr>
                      <a:xfrm>
                        <a:off x="9978291" y="263529"/>
                        <a:ext cx="1515187" cy="1810353"/>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0566FBA5-06C8-44FE-BB1C-76BFC62318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6085" y="3294015"/>
            <a:ext cx="4438665" cy="2940090"/>
          </a:xfrm>
          <a:prstGeom prst="rect">
            <a:avLst/>
          </a:prstGeom>
        </p:spPr>
      </p:pic>
      <p:pic>
        <p:nvPicPr>
          <p:cNvPr id="5" name="Picture 4">
            <a:extLst>
              <a:ext uri="{FF2B5EF4-FFF2-40B4-BE49-F238E27FC236}">
                <a16:creationId xmlns="" xmlns:a16="http://schemas.microsoft.com/office/drawing/2014/main" id="{F0DAF38B-7812-4F3E-B323-C44A91432F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9686" y="2258961"/>
            <a:ext cx="2488605" cy="3975144"/>
          </a:xfrm>
          <a:prstGeom prst="rect">
            <a:avLst/>
          </a:prstGeom>
        </p:spPr>
      </p:pic>
    </p:spTree>
    <p:extLst>
      <p:ext uri="{BB962C8B-B14F-4D97-AF65-F5344CB8AC3E}">
        <p14:creationId xmlns:p14="http://schemas.microsoft.com/office/powerpoint/2010/main" val="2934995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1F3101-83C1-4A09-AC6F-B7B3F3BC1281}"/>
              </a:ext>
            </a:extLst>
          </p:cNvPr>
          <p:cNvPicPr>
            <a:picLocks noChangeAspect="1"/>
          </p:cNvPicPr>
          <p:nvPr/>
        </p:nvPicPr>
        <p:blipFill>
          <a:blip r:embed="rId3"/>
          <a:stretch>
            <a:fillRect/>
          </a:stretch>
        </p:blipFill>
        <p:spPr>
          <a:xfrm>
            <a:off x="2181094" y="2216906"/>
            <a:ext cx="6407922" cy="3995906"/>
          </a:xfrm>
          <a:prstGeom prst="rect">
            <a:avLst/>
          </a:prstGeom>
        </p:spPr>
      </p:pic>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Publication time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Conferences and journals have VERY different schedules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Plan accordingly!</a:t>
            </a:r>
          </a:p>
        </p:txBody>
      </p:sp>
    </p:spTree>
    <p:extLst>
      <p:ext uri="{BB962C8B-B14F-4D97-AF65-F5344CB8AC3E}">
        <p14:creationId xmlns:p14="http://schemas.microsoft.com/office/powerpoint/2010/main" val="1458948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submission process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Each conference journal has its own set of rules for submission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sure to:</a:t>
            </a:r>
          </a:p>
          <a:p>
            <a:pPr marL="800100" lvl="1" indent="-342900">
              <a:buFont typeface="Arial" panose="020B0604020202020204" pitchFamily="34" charset="0"/>
              <a:buChar char="•"/>
            </a:pPr>
            <a:r>
              <a:rPr lang="en-US" sz="2400" dirty="0"/>
              <a:t>Use the template that the journal/conference has provided</a:t>
            </a:r>
          </a:p>
          <a:p>
            <a:pPr marL="800100" lvl="1" indent="-342900">
              <a:buFont typeface="Arial" panose="020B0604020202020204" pitchFamily="34" charset="0"/>
              <a:buChar char="•"/>
            </a:pPr>
            <a:r>
              <a:rPr lang="en-US" sz="2400" dirty="0"/>
              <a:t>Be within the page limit (Harder than it sounds)</a:t>
            </a:r>
          </a:p>
          <a:p>
            <a:pPr marL="800100" lvl="1" indent="-342900">
              <a:buFont typeface="Arial" panose="020B0604020202020204" pitchFamily="34" charset="0"/>
              <a:buChar char="•"/>
            </a:pPr>
            <a:r>
              <a:rPr lang="en-US" sz="2400" dirty="0"/>
              <a:t>Follow the submission deadlines (usually around 6 months before the conference and 9-12 before journal publication)</a:t>
            </a:r>
          </a:p>
          <a:p>
            <a:pPr marL="800100" lvl="1" indent="-342900">
              <a:buFont typeface="Arial" panose="020B0604020202020204" pitchFamily="34" charset="0"/>
              <a:buChar char="•"/>
            </a:pPr>
            <a:r>
              <a:rPr lang="en-US" sz="2400" dirty="0"/>
              <a:t>Write something of interest for the journal/conference you’re targeting. A list of topics of interest can be found on any conference/journal website page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662776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Notification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Paper can either be accepted, accepted with minor revision, accepted with major revision, or rejected:</a:t>
            </a:r>
          </a:p>
          <a:p>
            <a:pPr marL="800100" lvl="1" indent="-342900">
              <a:buFont typeface="Arial" panose="020B0604020202020204" pitchFamily="34" charset="0"/>
              <a:buChar char="•"/>
            </a:pPr>
            <a:r>
              <a:rPr lang="en-US" sz="2400" b="1" dirty="0"/>
              <a:t>Accepted</a:t>
            </a:r>
            <a:r>
              <a:rPr lang="en-US" sz="2400" dirty="0"/>
              <a:t>: great! You can celebrate!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b="1" dirty="0"/>
              <a:t>Accepted with minor revision:</a:t>
            </a:r>
            <a:r>
              <a:rPr lang="en-US" sz="2400" dirty="0"/>
              <a:t> good! Your paper has been accepted, but some minor modifications have been asked (you surely screwed something with bibliography or templates)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b="1" dirty="0"/>
              <a:t>Accepted with major revision:</a:t>
            </a:r>
            <a:r>
              <a:rPr lang="en-US" sz="2400" dirty="0"/>
              <a:t> okay! your paper cannot be accepted as it is, but requires some major changes. The revised paper need to be checked again by the reviewers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b="1" dirty="0"/>
              <a:t>Rejected: </a:t>
            </a:r>
            <a:r>
              <a:rPr lang="en-US" sz="2400" dirty="0"/>
              <a:t>bad, you need to keep working on it!</a:t>
            </a:r>
          </a:p>
        </p:txBody>
      </p:sp>
    </p:spTree>
    <p:extLst>
      <p:ext uri="{BB962C8B-B14F-4D97-AF65-F5344CB8AC3E}">
        <p14:creationId xmlns:p14="http://schemas.microsoft.com/office/powerpoint/2010/main" val="3626573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Notification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Decisions are FINAL</a:t>
            </a:r>
          </a:p>
          <a:p>
            <a:pPr marL="800100" lvl="1" indent="-342900">
              <a:buFont typeface="Arial" panose="020B0604020202020204" pitchFamily="34" charset="0"/>
              <a:buChar char="•"/>
            </a:pPr>
            <a:r>
              <a:rPr lang="en-US" sz="2400" dirty="0"/>
              <a:t>Even if a review is wrong, or you don't agree, the decision cannot be changed. The only thing you can do is to write a letter of complain to the conference chair (Don’t)</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Don't give up. Try the next conference, but don't leave the paper unchanged!</a:t>
            </a:r>
          </a:p>
          <a:p>
            <a:pPr marL="800100" lvl="1" indent="-342900">
              <a:buFont typeface="Arial" panose="020B0604020202020204" pitchFamily="34" charset="0"/>
              <a:buChar char="•"/>
            </a:pPr>
            <a:r>
              <a:rPr lang="en-US" sz="2400" dirty="0"/>
              <a:t>Regardless of the result, you always receive a feedback from your reviewers. That is GOLD, especially in case of rejection</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Address all reviewers' comments, even those you think are wrong</a:t>
            </a:r>
          </a:p>
        </p:txBody>
      </p:sp>
    </p:spTree>
    <p:extLst>
      <p:ext uri="{BB962C8B-B14F-4D97-AF65-F5344CB8AC3E}">
        <p14:creationId xmlns:p14="http://schemas.microsoft.com/office/powerpoint/2010/main" val="2481294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Typical reactions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5262979"/>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“The reviewer didn't understand my paper”</a:t>
            </a:r>
          </a:p>
          <a:p>
            <a:pPr marL="800100" lvl="1" indent="-342900">
              <a:buFont typeface="Arial" panose="020B0604020202020204" pitchFamily="34" charset="0"/>
              <a:buChar char="•"/>
            </a:pPr>
            <a:r>
              <a:rPr lang="en-US" sz="2400" dirty="0"/>
              <a:t>May  be,   but  </a:t>
            </a:r>
            <a:r>
              <a:rPr lang="en-US" sz="2400" dirty="0" smtClean="0"/>
              <a:t>it's  your  job  to  ensure  that </a:t>
            </a:r>
            <a:r>
              <a:rPr lang="en-US" sz="2400" dirty="0"/>
              <a:t>anyone can </a:t>
            </a:r>
            <a:r>
              <a:rPr lang="en-US" sz="2400" dirty="0" smtClean="0"/>
              <a:t> </a:t>
            </a:r>
            <a:r>
              <a:rPr lang="en-US" sz="2400" dirty="0"/>
              <a:t>correctly understand your work. Perhaps some parts were not as clearly explained as you think</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“The reviewer didn't get the message”</a:t>
            </a:r>
          </a:p>
          <a:p>
            <a:pPr marL="800100" lvl="1" indent="-342900">
              <a:buFont typeface="Arial" panose="020B0604020202020204" pitchFamily="34" charset="0"/>
              <a:buChar char="•"/>
            </a:pPr>
            <a:r>
              <a:rPr lang="en-US" sz="2400" dirty="0"/>
              <a:t>It could be, but it's your job to express it well. You can improve the presentation making some thing smore  explicit  and  highlighting  the  parts  that  were  not understood</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“We were invited for submission”</a:t>
            </a:r>
          </a:p>
          <a:p>
            <a:pPr marL="800100" lvl="1" indent="-342900">
              <a:buFont typeface="Arial" panose="020B0604020202020204" pitchFamily="34" charset="0"/>
              <a:buChar char="•"/>
            </a:pPr>
            <a:r>
              <a:rPr lang="en-US" sz="2400" dirty="0"/>
              <a:t>Being invited means that they like your work, not that you are free to write whatever you like. Your work is always reviewed (and I know it well)</a:t>
            </a:r>
          </a:p>
        </p:txBody>
      </p:sp>
    </p:spTree>
    <p:extLst>
      <p:ext uri="{BB962C8B-B14F-4D97-AF65-F5344CB8AC3E}">
        <p14:creationId xmlns:p14="http://schemas.microsoft.com/office/powerpoint/2010/main" val="3581621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1216" y="2375813"/>
            <a:ext cx="9948422" cy="923330"/>
          </a:xfrm>
          <a:prstGeom prst="rect">
            <a:avLst/>
          </a:prstGeom>
          <a:noFill/>
        </p:spPr>
        <p:txBody>
          <a:bodyPr wrap="square" rtlCol="0">
            <a:spAutoFit/>
          </a:bodyPr>
          <a:lstStyle/>
          <a:p>
            <a:pPr algn="ctr"/>
            <a:r>
              <a:rPr lang="en-GB" sz="5400" b="1" cap="small" dirty="0"/>
              <a:t>Section 3: tips &amp; tricks!</a:t>
            </a:r>
            <a:endParaRPr lang="en-US" sz="5400" b="1" cap="small" dirty="0"/>
          </a:p>
        </p:txBody>
      </p:sp>
      <p:sp>
        <p:nvSpPr>
          <p:cNvPr id="3" name="TextBox 2">
            <a:extLst>
              <a:ext uri="{FF2B5EF4-FFF2-40B4-BE49-F238E27FC236}">
                <a16:creationId xmlns="" xmlns:a16="http://schemas.microsoft.com/office/drawing/2014/main" id="{8B7F882B-5788-45A8-AE4E-4F24A2502811}"/>
              </a:ext>
            </a:extLst>
          </p:cNvPr>
          <p:cNvSpPr txBox="1"/>
          <p:nvPr/>
        </p:nvSpPr>
        <p:spPr>
          <a:xfrm>
            <a:off x="678730" y="3225798"/>
            <a:ext cx="10856538" cy="1077218"/>
          </a:xfrm>
          <a:prstGeom prst="rect">
            <a:avLst/>
          </a:prstGeom>
          <a:noFill/>
        </p:spPr>
        <p:txBody>
          <a:bodyPr wrap="square" rtlCol="0">
            <a:spAutoFit/>
          </a:bodyPr>
          <a:lstStyle/>
          <a:p>
            <a:pPr algn="ctr"/>
            <a:r>
              <a:rPr lang="en-US" sz="3200" dirty="0"/>
              <a:t>“The saddest aspect of life right now is that science gathers knowledge faster than society gathers wisdom” – </a:t>
            </a:r>
            <a:r>
              <a:rPr lang="it-IT" sz="3200" dirty="0"/>
              <a:t>Isaac Asimov</a:t>
            </a:r>
            <a:endParaRPr lang="en-US" sz="3200" dirty="0"/>
          </a:p>
        </p:txBody>
      </p:sp>
    </p:spTree>
    <p:extLst>
      <p:ext uri="{BB962C8B-B14F-4D97-AF65-F5344CB8AC3E}">
        <p14:creationId xmlns:p14="http://schemas.microsoft.com/office/powerpoint/2010/main" val="500135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225" y="3108960"/>
            <a:ext cx="4780079" cy="3207067"/>
          </a:xfrm>
          <a:prstGeom prst="rect">
            <a:avLst/>
          </a:prstGeom>
        </p:spPr>
      </p:pic>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Science is </a:t>
            </a:r>
            <a:r>
              <a:rPr lang="en-US" sz="2800" dirty="0" smtClean="0"/>
              <a:t>suffering</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 xmlns:a16="http://schemas.microsoft.com/office/drawing/2014/main" id="{22A9C84C-673C-4B48-976B-E092BA7C1B0A}"/>
              </a:ext>
            </a:extLst>
          </p:cNvPr>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Learning how to become a good scientist is something that cannot be learned in one day</a:t>
            </a:r>
          </a:p>
          <a:p>
            <a:pPr marL="800100" lvl="1" indent="-342900">
              <a:buFont typeface="Arial" panose="020B0604020202020204" pitchFamily="34" charset="0"/>
              <a:buChar char="•"/>
            </a:pPr>
            <a:r>
              <a:rPr lang="en-US" sz="2400" dirty="0"/>
              <a:t>It takes blood, sweat, focus, and most importantly, experience</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Teaching you everything you need to succeed in just one lecture would be very optimistic</a:t>
            </a:r>
          </a:p>
          <a:p>
            <a:pPr marL="800100" lvl="1" indent="-342900">
              <a:buFont typeface="Arial" panose="020B0604020202020204" pitchFamily="34" charset="0"/>
              <a:buChar char="•"/>
            </a:pPr>
            <a:r>
              <a:rPr lang="en-US" sz="2400" dirty="0" smtClean="0"/>
              <a:t>This </a:t>
            </a:r>
            <a:r>
              <a:rPr lang="en-US" sz="2400" dirty="0"/>
              <a:t>does not mean that we can’t put </a:t>
            </a:r>
            <a:r>
              <a:rPr lang="en-US" sz="2400" dirty="0" smtClean="0"/>
              <a:t/>
            </a:r>
            <a:br>
              <a:rPr lang="en-US" sz="2400" dirty="0" smtClean="0"/>
            </a:br>
            <a:r>
              <a:rPr lang="en-US" sz="2400" dirty="0" smtClean="0"/>
              <a:t>a </a:t>
            </a:r>
            <a:r>
              <a:rPr lang="en-US" sz="2400" dirty="0"/>
              <a:t>few aces up your sleeve! </a:t>
            </a:r>
            <a:r>
              <a:rPr lang="en-US" sz="2400" dirty="0" smtClean="0"/>
              <a:t/>
            </a:r>
            <a:br>
              <a:rPr lang="en-US" sz="2400" dirty="0" smtClean="0"/>
            </a:br>
            <a:r>
              <a:rPr lang="en-US" sz="2400" dirty="0" smtClean="0"/>
              <a:t>There </a:t>
            </a:r>
            <a:r>
              <a:rPr lang="en-US" sz="2400" dirty="0"/>
              <a:t>are some tricks that you </a:t>
            </a:r>
            <a:r>
              <a:rPr lang="en-US" sz="2400" dirty="0" smtClean="0"/>
              <a:t/>
            </a:r>
            <a:br>
              <a:rPr lang="en-US" sz="2400" dirty="0" smtClean="0"/>
            </a:br>
            <a:r>
              <a:rPr lang="en-US" sz="2400" dirty="0" smtClean="0"/>
              <a:t>can </a:t>
            </a:r>
            <a:r>
              <a:rPr lang="en-US" sz="2400" dirty="0"/>
              <a:t>learn to maximize you </a:t>
            </a:r>
            <a:r>
              <a:rPr lang="en-US" sz="2400" dirty="0" smtClean="0"/>
              <a:t/>
            </a:r>
            <a:br>
              <a:rPr lang="en-US" sz="2400" dirty="0" smtClean="0"/>
            </a:br>
            <a:r>
              <a:rPr lang="en-US" sz="2400" dirty="0" smtClean="0"/>
              <a:t>chances </a:t>
            </a:r>
            <a:r>
              <a:rPr lang="en-US" sz="2400" dirty="0"/>
              <a:t>of success</a:t>
            </a:r>
          </a:p>
        </p:txBody>
      </p:sp>
    </p:spTree>
    <p:extLst>
      <p:ext uri="{BB962C8B-B14F-4D97-AF65-F5344CB8AC3E}">
        <p14:creationId xmlns:p14="http://schemas.microsoft.com/office/powerpoint/2010/main" val="3714106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Structure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Scientific papers have a pre-defined structure</a:t>
            </a:r>
          </a:p>
          <a:p>
            <a:pPr marL="800100" lvl="1" indent="-342900">
              <a:buFont typeface="Arial" panose="020B0604020202020204" pitchFamily="34" charset="0"/>
              <a:buChar char="•"/>
            </a:pPr>
            <a:r>
              <a:rPr lang="en-US" sz="2400" dirty="0"/>
              <a:t>It may slightly vary according to </a:t>
            </a:r>
            <a:r>
              <a:rPr lang="en-US" sz="2400" dirty="0" smtClean="0"/>
              <a:t>your</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If you cannot structure your work with the following</a:t>
            </a:r>
            <a:br>
              <a:rPr lang="en-US" sz="2400" dirty="0" smtClean="0"/>
            </a:br>
            <a:r>
              <a:rPr lang="en-US" sz="2400" dirty="0" smtClean="0"/>
              <a:t>structure, there’s a good chance that something is wrong</a:t>
            </a:r>
            <a:br>
              <a:rPr lang="en-US" sz="2400" dirty="0" smtClean="0"/>
            </a:br>
            <a:r>
              <a:rPr lang="en-US" sz="2400" dirty="0" smtClean="0"/>
              <a:t>with your experiment!</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Different papers require different structure</a:t>
            </a:r>
          </a:p>
          <a:p>
            <a:pPr marL="800100" lvl="1" indent="-342900">
              <a:buFont typeface="Arial" panose="020B0604020202020204" pitchFamily="34" charset="0"/>
              <a:buChar char="•"/>
            </a:pPr>
            <a:r>
              <a:rPr lang="en-US" sz="2400" dirty="0" smtClean="0"/>
              <a:t>What sections would you use for a position paper?</a:t>
            </a:r>
          </a:p>
          <a:p>
            <a:pPr marL="800100" lvl="1" indent="-342900">
              <a:buFont typeface="Arial" panose="020B0604020202020204" pitchFamily="34" charset="0"/>
              <a:buChar char="•"/>
            </a:pPr>
            <a:r>
              <a:rPr lang="en-US" sz="2400" dirty="0" smtClean="0"/>
              <a:t>What structure would you use for a state-of-the-art</a:t>
            </a:r>
            <a:br>
              <a:rPr lang="en-US" sz="2400" dirty="0" smtClean="0"/>
            </a:br>
            <a:r>
              <a:rPr lang="en-US" sz="2400" dirty="0" smtClean="0"/>
              <a:t>paper?</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If you were to write a paper today, could you fill all sections?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 xmlns:a16="http://schemas.microsoft.com/office/drawing/2014/main" id="{B39E6598-76EE-47BF-AF8A-BF2883C436BC}"/>
              </a:ext>
            </a:extLst>
          </p:cNvPr>
          <p:cNvSpPr txBox="1"/>
          <p:nvPr/>
        </p:nvSpPr>
        <p:spPr>
          <a:xfrm>
            <a:off x="8361575" y="2322237"/>
            <a:ext cx="3601039" cy="3046988"/>
          </a:xfrm>
          <a:prstGeom prst="rect">
            <a:avLst/>
          </a:prstGeom>
          <a:noFill/>
        </p:spPr>
        <p:txBody>
          <a:bodyPr wrap="square" rtlCol="0">
            <a:spAutoFit/>
          </a:bodyPr>
          <a:lstStyle/>
          <a:p>
            <a:pPr marL="457200" indent="-457200">
              <a:buFont typeface="+mj-lt"/>
              <a:buAutoNum type="arabicPeriod"/>
            </a:pPr>
            <a:r>
              <a:rPr lang="en-US" sz="2400" dirty="0"/>
              <a:t>Introduction</a:t>
            </a:r>
          </a:p>
          <a:p>
            <a:pPr marL="457200" indent="-457200">
              <a:buFont typeface="+mj-lt"/>
              <a:buAutoNum type="arabicPeriod"/>
            </a:pPr>
            <a:r>
              <a:rPr lang="en-US" sz="2400" dirty="0"/>
              <a:t>Related work</a:t>
            </a:r>
          </a:p>
          <a:p>
            <a:pPr marL="457200" indent="-457200">
              <a:buFont typeface="+mj-lt"/>
              <a:buAutoNum type="arabicPeriod"/>
            </a:pPr>
            <a:r>
              <a:rPr lang="en-US" sz="2400" dirty="0"/>
              <a:t>Model</a:t>
            </a:r>
          </a:p>
          <a:p>
            <a:pPr marL="457200" indent="-457200">
              <a:buFont typeface="+mj-lt"/>
              <a:buAutoNum type="arabicPeriod"/>
            </a:pPr>
            <a:r>
              <a:rPr lang="en-US" sz="2400" dirty="0"/>
              <a:t>Proposed approach</a:t>
            </a:r>
          </a:p>
          <a:p>
            <a:pPr marL="457200" indent="-457200">
              <a:buFont typeface="+mj-lt"/>
              <a:buAutoNum type="arabicPeriod"/>
            </a:pPr>
            <a:r>
              <a:rPr lang="en-US" sz="2400" dirty="0"/>
              <a:t>Experimental results</a:t>
            </a:r>
          </a:p>
          <a:p>
            <a:pPr marL="457200" indent="-457200">
              <a:buFont typeface="+mj-lt"/>
              <a:buAutoNum type="arabicPeriod"/>
            </a:pPr>
            <a:r>
              <a:rPr lang="en-US" sz="2400" dirty="0"/>
              <a:t>Discussion</a:t>
            </a:r>
          </a:p>
          <a:p>
            <a:pPr marL="457200" indent="-457200">
              <a:buFont typeface="+mj-lt"/>
              <a:buAutoNum type="arabicPeriod"/>
            </a:pPr>
            <a:r>
              <a:rPr lang="en-US" sz="2400" dirty="0"/>
              <a:t>Conclusion</a:t>
            </a:r>
          </a:p>
          <a:p>
            <a:pPr marL="457200" indent="-457200">
              <a:buFont typeface="+mj-lt"/>
              <a:buAutoNum type="arabicPeriod"/>
            </a:pPr>
            <a:r>
              <a:rPr lang="en-US" sz="2400" dirty="0"/>
              <a:t>References</a:t>
            </a:r>
          </a:p>
        </p:txBody>
      </p:sp>
    </p:spTree>
    <p:extLst>
      <p:ext uri="{BB962C8B-B14F-4D97-AF65-F5344CB8AC3E}">
        <p14:creationId xmlns:p14="http://schemas.microsoft.com/office/powerpoint/2010/main" val="1979068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Reference style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There are over a dozen different reference styles, and each journal/conference will ask you to use a specific one</a:t>
            </a:r>
          </a:p>
          <a:p>
            <a:pPr marL="800100" lvl="1" indent="-342900">
              <a:buFont typeface="Arial" panose="020B0604020202020204" pitchFamily="34" charset="0"/>
              <a:buChar char="•"/>
            </a:pPr>
            <a:r>
              <a:rPr lang="en-US" sz="2400" dirty="0" smtClean="0"/>
              <a:t>The style differs both in terms of </a:t>
            </a:r>
            <a:r>
              <a:rPr lang="en-US" sz="2400" dirty="0"/>
              <a:t>in-text </a:t>
            </a:r>
            <a:r>
              <a:rPr lang="en-US" sz="2400" dirty="0" smtClean="0"/>
              <a:t>referencing and bibliography referencing</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Make sure to know the one you need</a:t>
            </a:r>
            <a:br>
              <a:rPr lang="en-US" sz="2400" dirty="0" smtClean="0"/>
            </a:br>
            <a:r>
              <a:rPr lang="en-US" sz="2400" dirty="0" smtClean="0"/>
              <a:t>to use in advance</a:t>
            </a:r>
          </a:p>
          <a:p>
            <a:pPr marL="800100" lvl="1" indent="-342900">
              <a:buFont typeface="Arial" panose="020B0604020202020204" pitchFamily="34" charset="0"/>
              <a:buChar char="•"/>
            </a:pPr>
            <a:r>
              <a:rPr lang="en-US" sz="2400" dirty="0" smtClean="0"/>
              <a:t>If you are writing a 20 pages paper,</a:t>
            </a:r>
            <a:br>
              <a:rPr lang="en-US" sz="2400" dirty="0" smtClean="0"/>
            </a:br>
            <a:r>
              <a:rPr lang="en-US" sz="2400" dirty="0" smtClean="0"/>
              <a:t>you may have to change 80 references</a:t>
            </a:r>
            <a:br>
              <a:rPr lang="en-US" sz="2400" dirty="0" smtClean="0"/>
            </a:br>
            <a:r>
              <a:rPr lang="en-US" sz="2400" dirty="0" smtClean="0"/>
              <a:t>by hand within the text</a:t>
            </a:r>
            <a:endParaRPr lang="en-US" sz="2400" dirty="0"/>
          </a:p>
          <a:p>
            <a:pPr marL="800100" lvl="1" indent="-342900">
              <a:buFont typeface="Arial" panose="020B0604020202020204" pitchFamily="34" charset="0"/>
              <a:buChar char="•"/>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217" y="2879398"/>
            <a:ext cx="4762500" cy="3181350"/>
          </a:xfrm>
          <a:prstGeom prst="rect">
            <a:avLst/>
          </a:prstGeom>
        </p:spPr>
      </p:pic>
    </p:spTree>
    <p:extLst>
      <p:ext uri="{BB962C8B-B14F-4D97-AF65-F5344CB8AC3E}">
        <p14:creationId xmlns:p14="http://schemas.microsoft.com/office/powerpoint/2010/main" val="2328052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79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Reference style - bibliography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981176" cy="5509200"/>
          </a:xfrm>
          <a:prstGeom prst="rect">
            <a:avLst/>
          </a:prstGeom>
          <a:noFill/>
        </p:spPr>
        <p:txBody>
          <a:bodyPr wrap="square" rtlCol="0">
            <a:spAutoFit/>
          </a:bodyPr>
          <a:lstStyle/>
          <a:p>
            <a:pPr marL="342900" indent="-342900">
              <a:buFont typeface="Arial" panose="020B0604020202020204" pitchFamily="34" charset="0"/>
              <a:buChar char="•"/>
            </a:pPr>
            <a:r>
              <a:rPr lang="en-US" sz="2400" dirty="0"/>
              <a:t>My paper “Natural interaction in virtual reality for cultural </a:t>
            </a:r>
            <a:r>
              <a:rPr lang="en-US" sz="2400" dirty="0" smtClean="0"/>
              <a:t>heritage” (don’t read it, it’s boring):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MLA: </a:t>
            </a:r>
            <a:r>
              <a:rPr lang="it-IT" dirty="0"/>
              <a:t>Galdieri, Riccardo, and Marcello Carrozzino. "Natural interaction in </a:t>
            </a:r>
            <a:r>
              <a:rPr lang="it-IT" dirty="0" smtClean="0"/>
              <a:t>	virtual </a:t>
            </a:r>
            <a:r>
              <a:rPr lang="it-IT" dirty="0"/>
              <a:t>reality for cultural </a:t>
            </a:r>
            <a:r>
              <a:rPr lang="it-IT" dirty="0" smtClean="0"/>
              <a:t>	heritage</a:t>
            </a:r>
            <a:r>
              <a:rPr lang="it-IT" dirty="0"/>
              <a:t>." </a:t>
            </a:r>
            <a:r>
              <a:rPr lang="it-IT" i="1" dirty="0" smtClean="0"/>
              <a:t>International </a:t>
            </a:r>
            <a:r>
              <a:rPr lang="it-IT" i="1" dirty="0"/>
              <a:t>Conference </a:t>
            </a:r>
            <a:r>
              <a:rPr lang="it-IT" i="1" dirty="0" smtClean="0"/>
              <a:t>on </a:t>
            </a:r>
            <a:r>
              <a:rPr lang="it-IT" i="1" dirty="0"/>
              <a:t>VR  </a:t>
            </a:r>
            <a:r>
              <a:rPr lang="it-IT" i="1" dirty="0" smtClean="0"/>
              <a:t>Technologies </a:t>
            </a:r>
            <a:r>
              <a:rPr lang="it-IT" i="1" dirty="0"/>
              <a:t>in Cultural Heritage</a:t>
            </a:r>
            <a:r>
              <a:rPr lang="it-IT" dirty="0"/>
              <a:t>. Springer, Cham, </a:t>
            </a:r>
            <a:r>
              <a:rPr lang="it-IT" dirty="0" smtClean="0"/>
              <a:t>	2018</a:t>
            </a:r>
            <a:r>
              <a:rPr lang="it-IT" dirty="0"/>
              <a: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APA: </a:t>
            </a:r>
            <a:r>
              <a:rPr lang="it-IT" dirty="0"/>
              <a:t>Galdieri, R., &amp; Carrozzino, M. (2018, May). Natural interaction in </a:t>
            </a:r>
            <a:r>
              <a:rPr lang="it-IT" dirty="0" smtClean="0"/>
              <a:t>virtual </a:t>
            </a:r>
            <a:r>
              <a:rPr lang="it-IT" dirty="0"/>
              <a:t>reality for cultural </a:t>
            </a:r>
            <a:r>
              <a:rPr lang="it-IT" dirty="0" smtClean="0"/>
              <a:t>	heritage</a:t>
            </a:r>
            <a:r>
              <a:rPr lang="it-IT" dirty="0"/>
              <a:t>. In </a:t>
            </a:r>
            <a:r>
              <a:rPr lang="it-IT" i="1" dirty="0" smtClean="0"/>
              <a:t>International </a:t>
            </a:r>
            <a:r>
              <a:rPr lang="it-IT" i="1" dirty="0"/>
              <a:t>Conference on VR </a:t>
            </a:r>
            <a:r>
              <a:rPr lang="it-IT" i="1" dirty="0" smtClean="0"/>
              <a:t>Technologies </a:t>
            </a:r>
            <a:r>
              <a:rPr lang="it-IT" i="1" dirty="0"/>
              <a:t>in Cultural Heritage</a:t>
            </a:r>
            <a:r>
              <a:rPr lang="it-IT" dirty="0"/>
              <a:t> (pp. 122-131). </a:t>
            </a:r>
            <a:r>
              <a:rPr lang="it-IT" dirty="0" smtClean="0"/>
              <a:t>	Springer</a:t>
            </a:r>
            <a:r>
              <a:rPr lang="it-IT" dirty="0"/>
              <a:t>, Cham.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Chicago: </a:t>
            </a:r>
            <a:r>
              <a:rPr lang="it-IT" dirty="0"/>
              <a:t>Galdieri, Riccardo, and Marcello Carrozzino. "Natural interaction in virtual reality for cultural </a:t>
            </a:r>
            <a:r>
              <a:rPr lang="it-IT" dirty="0" smtClean="0"/>
              <a:t>	heritage</a:t>
            </a:r>
            <a:r>
              <a:rPr lang="it-IT" dirty="0"/>
              <a:t>." </a:t>
            </a:r>
            <a:r>
              <a:rPr lang="it-IT" dirty="0" smtClean="0"/>
              <a:t>In </a:t>
            </a:r>
            <a:r>
              <a:rPr lang="it-IT" i="1" dirty="0"/>
              <a:t>International Conference on VR Technologies in Cultural Heritage</a:t>
            </a:r>
            <a:r>
              <a:rPr lang="it-IT" dirty="0"/>
              <a:t>, pp. 122-131. </a:t>
            </a:r>
            <a:r>
              <a:rPr lang="it-IT" dirty="0" smtClean="0"/>
              <a:t>	Springer</a:t>
            </a:r>
            <a:r>
              <a:rPr lang="it-IT" dirty="0"/>
              <a:t>, Cham, 2018</a:t>
            </a:r>
            <a:r>
              <a:rPr lang="it-IT" dirty="0" smtClean="0"/>
              <a:t>.</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Harvard: </a:t>
            </a:r>
            <a:r>
              <a:rPr lang="it-IT" dirty="0"/>
              <a:t>Galdieri, R. and Carrozzino, M., 2018, May. Natural interaction in virtual reality for cultural </a:t>
            </a:r>
            <a:r>
              <a:rPr lang="it-IT" dirty="0" smtClean="0"/>
              <a:t>	heritage</a:t>
            </a:r>
            <a:r>
              <a:rPr lang="it-IT" dirty="0"/>
              <a:t>. In </a:t>
            </a:r>
            <a:r>
              <a:rPr lang="it-IT" i="1" dirty="0" smtClean="0"/>
              <a:t>International </a:t>
            </a:r>
            <a:r>
              <a:rPr lang="it-IT" i="1" dirty="0"/>
              <a:t>Conference on VR Technologies in Cultural Heritage</a:t>
            </a:r>
            <a:r>
              <a:rPr lang="it-IT" dirty="0"/>
              <a:t> (pp. 122-131). </a:t>
            </a:r>
            <a:r>
              <a:rPr lang="it-IT" dirty="0" smtClean="0"/>
              <a:t>	Springer</a:t>
            </a:r>
            <a:r>
              <a:rPr lang="it-IT" dirty="0"/>
              <a:t>, Cham.</a:t>
            </a:r>
          </a:p>
          <a:p>
            <a:pPr marL="342900" indent="-342900">
              <a:buFont typeface="Arial" panose="020B0604020202020204" pitchFamily="34" charset="0"/>
              <a:buChar char="•"/>
            </a:pPr>
            <a:endParaRPr lang="it-IT" sz="1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4789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What am I doing here today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it-IT" sz="2400" dirty="0"/>
              <a:t>I’m here to teach you how to «Science!»</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On a theoretical side, we’ll see:</a:t>
            </a:r>
          </a:p>
          <a:p>
            <a:pPr marL="800100" lvl="1" indent="-342900">
              <a:buFont typeface="Arial" panose="020B0604020202020204" pitchFamily="34" charset="0"/>
              <a:buChar char="•"/>
            </a:pPr>
            <a:r>
              <a:rPr lang="it-IT" sz="2400" dirty="0"/>
              <a:t>How to ask the right questions</a:t>
            </a:r>
          </a:p>
          <a:p>
            <a:pPr marL="800100" lvl="1" indent="-342900">
              <a:buFont typeface="Arial" panose="020B0604020202020204" pitchFamily="34" charset="0"/>
              <a:buChar char="•"/>
            </a:pPr>
            <a:r>
              <a:rPr lang="it-IT" sz="2400" dirty="0"/>
              <a:t>How to get the right answers</a:t>
            </a:r>
          </a:p>
          <a:p>
            <a:pPr marL="800100" lvl="1" indent="-342900">
              <a:buFont typeface="Arial" panose="020B0604020202020204" pitchFamily="34" charset="0"/>
              <a:buChar char="•"/>
            </a:pPr>
            <a:r>
              <a:rPr lang="it-IT" sz="2400" dirty="0"/>
              <a:t>How to get rid of potential biases</a:t>
            </a:r>
          </a:p>
          <a:p>
            <a:pPr marL="800100" lvl="1"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On a practical side, we’ll see:</a:t>
            </a:r>
          </a:p>
          <a:p>
            <a:pPr marL="800100" lvl="1" indent="-342900">
              <a:buFont typeface="Arial" panose="020B0604020202020204" pitchFamily="34" charset="0"/>
              <a:buChar char="•"/>
            </a:pPr>
            <a:r>
              <a:rPr lang="it-IT" sz="2400" dirty="0"/>
              <a:t>How to write a </a:t>
            </a:r>
            <a:r>
              <a:rPr lang="it-IT" sz="2400" dirty="0" smtClean="0"/>
              <a:t>paper</a:t>
            </a:r>
            <a:endParaRPr lang="it-IT" sz="2400" dirty="0"/>
          </a:p>
          <a:p>
            <a:pPr marL="800100" lvl="1" indent="-342900">
              <a:buFont typeface="Arial" panose="020B0604020202020204" pitchFamily="34" charset="0"/>
              <a:buChar char="•"/>
            </a:pPr>
            <a:r>
              <a:rPr lang="it-IT" sz="2400" dirty="0" smtClean="0"/>
              <a:t>How </a:t>
            </a:r>
            <a:r>
              <a:rPr lang="it-IT" sz="2400" dirty="0"/>
              <a:t>peer review </a:t>
            </a:r>
            <a:r>
              <a:rPr lang="it-IT" sz="2400" dirty="0" smtClean="0"/>
              <a:t>works</a:t>
            </a:r>
            <a:endParaRPr lang="it-IT"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And hopefully we’ll have a laugh!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45138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Reference style – in text</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981176" cy="5078313"/>
          </a:xfrm>
          <a:prstGeom prst="rect">
            <a:avLst/>
          </a:prstGeom>
          <a:noFill/>
        </p:spPr>
        <p:txBody>
          <a:bodyPr wrap="square" rtlCol="0">
            <a:spAutoFit/>
          </a:bodyPr>
          <a:lstStyle/>
          <a:p>
            <a:pPr marL="342900" indent="-342900">
              <a:buFont typeface="Arial" panose="020B0604020202020204" pitchFamily="34" charset="0"/>
              <a:buChar char="•"/>
            </a:pPr>
            <a:r>
              <a:rPr lang="en-US" dirty="0" smtClean="0"/>
              <a:t>MLA: </a:t>
            </a:r>
            <a:r>
              <a:rPr lang="it-IT" dirty="0" smtClean="0"/>
              <a:t>using </a:t>
            </a:r>
            <a:r>
              <a:rPr lang="it-IT" b="1" dirty="0"/>
              <a:t>parenthetical citations</a:t>
            </a:r>
            <a:r>
              <a:rPr lang="it-IT" dirty="0"/>
              <a:t>. This method involves providing relevant source information in parentheses </a:t>
            </a:r>
            <a:r>
              <a:rPr lang="it-IT" dirty="0" smtClean="0"/>
              <a:t>	whenever </a:t>
            </a:r>
            <a:r>
              <a:rPr lang="it-IT" dirty="0"/>
              <a:t>a sentence uses a quotation or paraphrase. </a:t>
            </a:r>
            <a:endParaRPr lang="it-IT" dirty="0" smtClean="0"/>
          </a:p>
          <a:p>
            <a:pPr marL="800100" lvl="1" indent="-342900">
              <a:buFont typeface="Arial" panose="020B0604020202020204" pitchFamily="34" charset="0"/>
              <a:buChar char="•"/>
            </a:pPr>
            <a:r>
              <a:rPr lang="it-IT" dirty="0"/>
              <a:t>Es: </a:t>
            </a:r>
            <a:r>
              <a:rPr lang="it-IT" dirty="0" smtClean="0"/>
              <a:t>«The </a:t>
            </a:r>
            <a:r>
              <a:rPr lang="it-IT" dirty="0"/>
              <a:t>source information required in a parenthetical citation depends (1) upon the source medium (e.g. print, web, DVD) and (2) upon the source’s entry on the Works Cited </a:t>
            </a:r>
            <a:r>
              <a:rPr lang="it-IT" dirty="0" smtClean="0"/>
              <a:t>page»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APA: </a:t>
            </a:r>
            <a:r>
              <a:rPr lang="it-IT" dirty="0"/>
              <a:t>When using APA format, follow the author-date method of in-text citation. This means that the </a:t>
            </a:r>
            <a:r>
              <a:rPr lang="it-IT" dirty="0" smtClean="0"/>
              <a:t>	author's </a:t>
            </a:r>
            <a:r>
              <a:rPr lang="it-IT" dirty="0"/>
              <a:t>last  </a:t>
            </a:r>
            <a:r>
              <a:rPr lang="it-IT" dirty="0" smtClean="0"/>
              <a:t>name </a:t>
            </a:r>
            <a:r>
              <a:rPr lang="it-IT" dirty="0"/>
              <a:t>and the year of publication for the source should appear in the </a:t>
            </a:r>
            <a:r>
              <a:rPr lang="it-IT" dirty="0" smtClean="0"/>
              <a:t>text</a:t>
            </a:r>
            <a:endParaRPr lang="it-IT" dirty="0"/>
          </a:p>
          <a:p>
            <a:pPr marL="800100" lvl="1" indent="-342900">
              <a:buFont typeface="Arial" panose="020B0604020202020204" pitchFamily="34" charset="0"/>
              <a:buChar char="•"/>
            </a:pPr>
            <a:r>
              <a:rPr lang="it-IT" dirty="0"/>
              <a:t>Es: «Jones (1998) </a:t>
            </a:r>
            <a:r>
              <a:rPr lang="it-IT" dirty="0" smtClean="0"/>
              <a:t>found that...</a:t>
            </a:r>
            <a:r>
              <a:rPr lang="it-IT" b="1" dirty="0" smtClean="0"/>
              <a:t>» </a:t>
            </a:r>
            <a:r>
              <a:rPr lang="it-IT" dirty="0" smtClean="0"/>
              <a:t>or «As previously demonstrated (Jones, 1998)»</a:t>
            </a:r>
          </a:p>
          <a:p>
            <a:endParaRPr lang="en-US" dirty="0" smtClean="0"/>
          </a:p>
          <a:p>
            <a:pPr marL="342900" indent="-342900">
              <a:buFont typeface="Arial" panose="020B0604020202020204" pitchFamily="34" charset="0"/>
              <a:buChar char="•"/>
            </a:pPr>
            <a:r>
              <a:rPr lang="en-US" dirty="0" smtClean="0"/>
              <a:t>Chicago: </a:t>
            </a:r>
            <a:r>
              <a:rPr lang="it-IT" dirty="0"/>
              <a:t>when referring to a source of information within the text of a document, in its simplest form, </a:t>
            </a:r>
            <a:r>
              <a:rPr lang="it-IT" dirty="0" smtClean="0"/>
              <a:t>	gives </a:t>
            </a:r>
            <a:r>
              <a:rPr lang="it-IT" dirty="0"/>
              <a:t>a </a:t>
            </a:r>
            <a:r>
              <a:rPr lang="it-IT" dirty="0" smtClean="0"/>
              <a:t>short </a:t>
            </a:r>
            <a:r>
              <a:rPr lang="it-IT" dirty="0"/>
              <a:t>citation consisting of the name of the author (or authors) and the date of </a:t>
            </a:r>
            <a:r>
              <a:rPr lang="it-IT" dirty="0" smtClean="0"/>
              <a:t>	publication</a:t>
            </a:r>
            <a:endParaRPr lang="en-US" dirty="0" smtClean="0"/>
          </a:p>
          <a:p>
            <a:pPr marL="800100" lvl="1" indent="-342900">
              <a:buFont typeface="Arial" panose="020B0604020202020204" pitchFamily="34" charset="0"/>
              <a:buChar char="•"/>
            </a:pPr>
            <a:r>
              <a:rPr lang="en-US" dirty="0" smtClean="0"/>
              <a:t>Es: “</a:t>
            </a:r>
            <a:r>
              <a:rPr lang="it-IT" dirty="0"/>
              <a:t>There are many reasons for intestinal scarring (Ogilvie 1998, 26-28</a:t>
            </a:r>
            <a:r>
              <a:rPr lang="it-IT" dirty="0" smtClean="0"/>
              <a:t>)»</a:t>
            </a:r>
            <a:endParaRPr lang="en-US" dirty="0" smtClean="0"/>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Harvard: </a:t>
            </a:r>
            <a:r>
              <a:rPr lang="it-IT" dirty="0"/>
              <a:t>Give the author’s surname followed by the date of publication in brackets</a:t>
            </a:r>
            <a:r>
              <a:rPr lang="it-IT" dirty="0" smtClean="0"/>
              <a:t>.</a:t>
            </a:r>
          </a:p>
          <a:p>
            <a:pPr marL="800100" lvl="1" indent="-342900">
              <a:buFont typeface="Arial" panose="020B0604020202020204" pitchFamily="34" charset="0"/>
              <a:buChar char="•"/>
            </a:pPr>
            <a:r>
              <a:rPr lang="it-IT" dirty="0"/>
              <a:t>Es: «Mogra (2016) concludes that most trainee teachers surveyed wanted collective worship to continue</a:t>
            </a:r>
            <a:r>
              <a:rPr lang="it-IT" dirty="0" smtClean="0"/>
              <a:t>»</a:t>
            </a:r>
          </a:p>
          <a:p>
            <a:pPr marL="800100" lvl="1" indent="-342900">
              <a:buFont typeface="Arial" panose="020B0604020202020204" pitchFamily="34" charset="0"/>
              <a:buChar char="•"/>
            </a:pPr>
            <a:endParaRPr lang="it-IT"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54938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Reference style - target</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Different sources require different styles</a:t>
            </a:r>
          </a:p>
          <a:p>
            <a:pPr marL="800100" lvl="1" indent="-342900">
              <a:buFont typeface="Arial" panose="020B0604020202020204" pitchFamily="34" charset="0"/>
              <a:buChar char="•"/>
            </a:pPr>
            <a:r>
              <a:rPr lang="en-US" sz="2400" dirty="0" smtClean="0"/>
              <a:t>The way you quote a book is different from the way you quote a conference paper</a:t>
            </a:r>
          </a:p>
          <a:p>
            <a:pPr marL="800100" lvl="1" indent="-342900">
              <a:buFont typeface="Arial" panose="020B0604020202020204" pitchFamily="34" charset="0"/>
              <a:buChar char="•"/>
            </a:pPr>
            <a:endParaRPr lang="en-US" sz="2400" dirty="0" smtClean="0"/>
          </a:p>
          <a:p>
            <a:pPr marL="914400" lvl="1" indent="-457200">
              <a:buFont typeface="+mj-lt"/>
              <a:buAutoNum type="arabicPeriod"/>
            </a:pPr>
            <a:r>
              <a:rPr lang="en-US" sz="2400" dirty="0"/>
              <a:t>J. Williams, “Narrow-Band Analyzer,” PhD dissertation, Dept. of Electrical Eng., Harvard Univ., Cambridge, Mass., 1993. (Thesis or dissertation)</a:t>
            </a:r>
            <a:endParaRPr lang="it-IT" sz="2400" dirty="0"/>
          </a:p>
          <a:p>
            <a:pPr marL="914400" lvl="1" indent="-457200">
              <a:buFont typeface="+mj-lt"/>
              <a:buAutoNum type="arabicPeriod"/>
            </a:pPr>
            <a:r>
              <a:rPr lang="en-US" sz="2400" dirty="0" smtClean="0"/>
              <a:t>S.P</a:t>
            </a:r>
            <a:r>
              <a:rPr lang="en-US" sz="2400" dirty="0"/>
              <a:t>. Bingulac, “On the Compatibility of Adaptive Controllers,” </a:t>
            </a:r>
            <a:r>
              <a:rPr lang="en-US" sz="2400" i="1" dirty="0"/>
              <a:t>Proc. Fourth Ann. Allerton Conf. Circuits and Systems Theory</a:t>
            </a:r>
            <a:r>
              <a:rPr lang="en-US" sz="2400" dirty="0"/>
              <a:t>, pp. 8-16, 1994. (Conference proceedings</a:t>
            </a:r>
            <a:r>
              <a:rPr lang="en-US" sz="2400" dirty="0" smtClean="0"/>
              <a:t>)</a:t>
            </a:r>
          </a:p>
          <a:p>
            <a:pPr marL="914400" lvl="1" indent="-457200">
              <a:buFont typeface="+mj-lt"/>
              <a:buAutoNum type="arabicPeriod"/>
            </a:pPr>
            <a:r>
              <a:rPr lang="en-US" sz="2400" dirty="0"/>
              <a:t>W.-K. Chen, </a:t>
            </a:r>
            <a:r>
              <a:rPr lang="en-US" sz="2400" i="1" dirty="0"/>
              <a:t>Linear Networks and Systems.</a:t>
            </a:r>
            <a:r>
              <a:rPr lang="en-US" sz="2400" dirty="0"/>
              <a:t> Belmont, Calif.: Wadsworth, pp. 123-135, 1993. (Book style)</a:t>
            </a:r>
            <a:endParaRPr lang="it-IT" sz="2400" dirty="0"/>
          </a:p>
          <a:p>
            <a:pPr marL="800100" lvl="1" indent="-342900">
              <a:buFont typeface="Arial" panose="020B0604020202020204" pitchFamily="34" charset="0"/>
              <a:buChar char="•"/>
            </a:pPr>
            <a:endParaRPr lang="en-US" sz="2400" dirty="0"/>
          </a:p>
          <a:p>
            <a:pPr lvl="1"/>
            <a:r>
              <a:rPr lang="it-IT" dirty="0" smtClean="0"/>
              <a:t>templates </a:t>
            </a:r>
            <a:r>
              <a:rPr lang="it-IT" dirty="0"/>
              <a:t>for all IEEE Computer Society journals.</a:t>
            </a:r>
          </a:p>
          <a:p>
            <a:pPr marL="800100" lvl="1" indent="-342900">
              <a:buFont typeface="Arial" panose="020B0604020202020204" pitchFamily="34" charset="0"/>
              <a:buChar cha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90871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Common language mistakes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7" y="1319165"/>
            <a:ext cx="10344391" cy="4431983"/>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The language of science is Standard Academic English</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400" dirty="0" smtClean="0"/>
              <a:t>Your English is already good enough for academic writing (or you wouldn’t be here), just keep a few things in mind while writing a paper:</a:t>
            </a:r>
          </a:p>
          <a:p>
            <a:pPr marL="342900" indent="-342900">
              <a:buFont typeface="Arial" panose="020B0604020202020204" pitchFamily="34" charset="0"/>
              <a:buChar char="•"/>
            </a:pPr>
            <a:endParaRPr lang="en-US" sz="2400" dirty="0" smtClean="0"/>
          </a:p>
          <a:p>
            <a:r>
              <a:rPr lang="en-US" sz="2400" b="1" dirty="0" smtClean="0"/>
              <a:t>Do not use contracted forms of ANY kind</a:t>
            </a:r>
          </a:p>
          <a:p>
            <a:pPr lvl="1"/>
            <a:r>
              <a:rPr lang="en-US" sz="2400" dirty="0" smtClean="0">
                <a:solidFill>
                  <a:srgbClr val="FF0000"/>
                </a:solidFill>
              </a:rPr>
              <a:t>	Don’t/can’t/wasn’t</a:t>
            </a:r>
            <a:r>
              <a:rPr lang="en-US" sz="2400" dirty="0" smtClean="0"/>
              <a:t> VS </a:t>
            </a:r>
            <a:r>
              <a:rPr lang="en-US" sz="2400" dirty="0" smtClean="0">
                <a:solidFill>
                  <a:schemeClr val="accent6">
                    <a:lumMod val="75000"/>
                  </a:schemeClr>
                </a:solidFill>
              </a:rPr>
              <a:t>Do not, cannot, was not</a:t>
            </a:r>
          </a:p>
          <a:p>
            <a:pPr lvl="1"/>
            <a:endParaRPr lang="en-US" sz="2400" dirty="0">
              <a:solidFill>
                <a:schemeClr val="accent6">
                  <a:lumMod val="75000"/>
                </a:schemeClr>
              </a:solidFill>
            </a:endParaRPr>
          </a:p>
          <a:p>
            <a:r>
              <a:rPr lang="en-US" sz="2400" b="1" dirty="0" smtClean="0"/>
              <a:t>Do not use first person unless it’s strictly necessary</a:t>
            </a:r>
          </a:p>
          <a:p>
            <a:r>
              <a:rPr lang="en-US" sz="2400" dirty="0" smtClean="0"/>
              <a:t>	</a:t>
            </a:r>
            <a:r>
              <a:rPr lang="en-US" sz="2400" dirty="0" smtClean="0">
                <a:solidFill>
                  <a:srgbClr val="FF0000"/>
                </a:solidFill>
              </a:rPr>
              <a:t>We believed it to be the best solution </a:t>
            </a:r>
            <a:r>
              <a:rPr lang="en-US" sz="2400" dirty="0" smtClean="0"/>
              <a:t>VS </a:t>
            </a:r>
            <a:r>
              <a:rPr lang="en-US" sz="2400" dirty="0" smtClean="0">
                <a:solidFill>
                  <a:schemeClr val="accent6">
                    <a:lumMod val="75000"/>
                  </a:schemeClr>
                </a:solidFill>
              </a:rPr>
              <a:t>It was believed to be the best 	solution</a:t>
            </a:r>
          </a:p>
          <a:p>
            <a:pPr marL="800100" lvl="1" indent="-342900">
              <a:buFont typeface="Arial" panose="020B0604020202020204" pitchFamily="34" charset="0"/>
              <a:buChar char="•"/>
            </a:pPr>
            <a:endParaRPr lang="it-IT" sz="2400" dirty="0" smtClean="0">
              <a:solidFill>
                <a:schemeClr val="accent6">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37951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Common language mistakes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7" y="1319165"/>
            <a:ext cx="10344391" cy="5632311"/>
          </a:xfrm>
          <a:prstGeom prst="rect">
            <a:avLst/>
          </a:prstGeom>
          <a:noFill/>
        </p:spPr>
        <p:txBody>
          <a:bodyPr wrap="square" rtlCol="0">
            <a:spAutoFit/>
          </a:bodyPr>
          <a:lstStyle/>
          <a:p>
            <a:r>
              <a:rPr lang="en-US" sz="2400" b="1" dirty="0" smtClean="0"/>
              <a:t>Do not use slang</a:t>
            </a:r>
          </a:p>
          <a:p>
            <a:pPr lvl="1"/>
            <a:r>
              <a:rPr lang="en-US" sz="2400" dirty="0" smtClean="0">
                <a:solidFill>
                  <a:srgbClr val="FF0000"/>
                </a:solidFill>
              </a:rPr>
              <a:t>	Kids/Bottom Line/KUDOS</a:t>
            </a:r>
            <a:r>
              <a:rPr lang="en-US" sz="2400" dirty="0" smtClean="0"/>
              <a:t> VS </a:t>
            </a:r>
            <a:r>
              <a:rPr lang="en-US" sz="2400" dirty="0" smtClean="0">
                <a:solidFill>
                  <a:schemeClr val="accent6">
                    <a:lumMod val="75000"/>
                  </a:schemeClr>
                </a:solidFill>
              </a:rPr>
              <a:t>Children/The main point/respect</a:t>
            </a:r>
          </a:p>
          <a:p>
            <a:pPr lvl="1"/>
            <a:endParaRPr lang="en-US" sz="2400" dirty="0">
              <a:solidFill>
                <a:schemeClr val="accent6">
                  <a:lumMod val="75000"/>
                </a:schemeClr>
              </a:solidFill>
            </a:endParaRPr>
          </a:p>
          <a:p>
            <a:r>
              <a:rPr lang="en-US" sz="2400" b="1" dirty="0" smtClean="0"/>
              <a:t>Do not use negatives</a:t>
            </a:r>
          </a:p>
          <a:p>
            <a:r>
              <a:rPr lang="en-US" sz="2400" dirty="0" smtClean="0"/>
              <a:t>	</a:t>
            </a:r>
            <a:r>
              <a:rPr lang="en-US" sz="2400" dirty="0" smtClean="0">
                <a:solidFill>
                  <a:srgbClr val="FF0000"/>
                </a:solidFill>
              </a:rPr>
              <a:t>Is not effective/is not positive </a:t>
            </a:r>
            <a:br>
              <a:rPr lang="en-US" sz="2400" dirty="0" smtClean="0">
                <a:solidFill>
                  <a:srgbClr val="FF0000"/>
                </a:solidFill>
              </a:rPr>
            </a:br>
            <a:r>
              <a:rPr lang="en-US" sz="2400" dirty="0" smtClean="0">
                <a:solidFill>
                  <a:srgbClr val="FF0000"/>
                </a:solidFill>
              </a:rPr>
              <a:t>	</a:t>
            </a:r>
            <a:r>
              <a:rPr lang="en-US" sz="2400" dirty="0" smtClean="0">
                <a:solidFill>
                  <a:schemeClr val="accent6">
                    <a:lumMod val="75000"/>
                  </a:schemeClr>
                </a:solidFill>
              </a:rPr>
              <a:t>Is ineffective/is negative</a:t>
            </a:r>
          </a:p>
          <a:p>
            <a:pPr lvl="1"/>
            <a:endParaRPr lang="it-IT" sz="2400" dirty="0">
              <a:solidFill>
                <a:schemeClr val="accent6">
                  <a:lumMod val="75000"/>
                </a:schemeClr>
              </a:solidFill>
            </a:endParaRPr>
          </a:p>
          <a:p>
            <a:r>
              <a:rPr lang="en-US" sz="2400" b="1" dirty="0" smtClean="0"/>
              <a:t>Avoid pronouns</a:t>
            </a:r>
            <a:endParaRPr lang="en-US" sz="2400" b="1" dirty="0"/>
          </a:p>
          <a:p>
            <a:r>
              <a:rPr lang="en-US" sz="2400" dirty="0"/>
              <a:t>	</a:t>
            </a:r>
            <a:r>
              <a:rPr lang="en-US" sz="2400" dirty="0" smtClean="0">
                <a:solidFill>
                  <a:srgbClr val="FF0000"/>
                </a:solidFill>
              </a:rPr>
              <a:t>As you can see from the graph </a:t>
            </a:r>
            <a:endParaRPr lang="en-US" sz="2400" dirty="0"/>
          </a:p>
          <a:p>
            <a:r>
              <a:rPr lang="en-US" sz="2400" dirty="0" smtClean="0">
                <a:solidFill>
                  <a:schemeClr val="accent6">
                    <a:lumMod val="75000"/>
                  </a:schemeClr>
                </a:solidFill>
              </a:rPr>
              <a:t>	The graph shows</a:t>
            </a:r>
            <a:endParaRPr lang="en-US" sz="2400" dirty="0">
              <a:solidFill>
                <a:schemeClr val="accent6">
                  <a:lumMod val="75000"/>
                </a:schemeClr>
              </a:solidFill>
            </a:endParaRPr>
          </a:p>
          <a:p>
            <a:pPr marL="342900" indent="-342900">
              <a:buFont typeface="Arial" panose="020B0604020202020204" pitchFamily="34" charset="0"/>
              <a:buChar char="•"/>
            </a:pPr>
            <a:endParaRPr lang="it-IT" sz="2400" dirty="0" smtClean="0">
              <a:solidFill>
                <a:schemeClr val="accent6">
                  <a:lumMod val="75000"/>
                </a:schemeClr>
              </a:solidFill>
            </a:endParaRPr>
          </a:p>
          <a:p>
            <a:r>
              <a:rPr lang="en-US" sz="2400" b="1" dirty="0"/>
              <a:t>Avoid </a:t>
            </a:r>
            <a:r>
              <a:rPr lang="en-US" sz="2400" b="1" dirty="0" smtClean="0"/>
              <a:t>vague language</a:t>
            </a:r>
            <a:endParaRPr lang="en-US" sz="2400" b="1" dirty="0"/>
          </a:p>
          <a:p>
            <a:r>
              <a:rPr lang="en-US" sz="2400" dirty="0"/>
              <a:t>	</a:t>
            </a:r>
            <a:r>
              <a:rPr lang="en-US" sz="2400" dirty="0" smtClean="0">
                <a:solidFill>
                  <a:srgbClr val="FF0000"/>
                </a:solidFill>
              </a:rPr>
              <a:t>A bit of/a lot/kind of/sort of </a:t>
            </a:r>
          </a:p>
          <a:p>
            <a:r>
              <a:rPr lang="en-US" sz="2400" dirty="0">
                <a:solidFill>
                  <a:srgbClr val="FF0000"/>
                </a:solidFill>
              </a:rPr>
              <a:t>	</a:t>
            </a:r>
            <a:r>
              <a:rPr lang="en-US" sz="2400" dirty="0" smtClean="0">
                <a:solidFill>
                  <a:schemeClr val="accent6">
                    <a:lumMod val="75000"/>
                  </a:schemeClr>
                </a:solidFill>
              </a:rPr>
              <a:t>quantifiable measurements!</a:t>
            </a:r>
            <a:endParaRPr lang="en-US" sz="2400" dirty="0">
              <a:solidFill>
                <a:schemeClr val="accent6">
                  <a:lumMod val="75000"/>
                </a:schemeClr>
              </a:solidFill>
            </a:endParaRPr>
          </a:p>
          <a:p>
            <a:endParaRPr lang="it-IT" sz="2400" dirty="0" smtClean="0">
              <a:solidFill>
                <a:schemeClr val="accent6">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124" y="2391224"/>
            <a:ext cx="4163716" cy="4053840"/>
          </a:xfrm>
          <a:prstGeom prst="rect">
            <a:avLst/>
          </a:prstGeom>
        </p:spPr>
      </p:pic>
    </p:spTree>
    <p:extLst>
      <p:ext uri="{BB962C8B-B14F-4D97-AF65-F5344CB8AC3E}">
        <p14:creationId xmlns:p14="http://schemas.microsoft.com/office/powerpoint/2010/main" val="10596840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Commong Language mistakes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Especially in applied sciences, you are unlikely to find universal solutions</a:t>
            </a:r>
          </a:p>
          <a:p>
            <a:pPr lvl="1"/>
            <a:endParaRPr lang="en-US" sz="2400" dirty="0"/>
          </a:p>
          <a:p>
            <a:pPr marL="342900" indent="-342900">
              <a:buFont typeface="Arial" panose="020B0604020202020204" pitchFamily="34" charset="0"/>
              <a:buChar char="•"/>
            </a:pPr>
            <a:r>
              <a:rPr lang="it-IT" sz="2400" dirty="0"/>
              <a:t>When pointing out limitations/drawbacks of </a:t>
            </a:r>
            <a:r>
              <a:rPr lang="it-IT" sz="2400" dirty="0" smtClean="0"/>
              <a:t>other papers</a:t>
            </a:r>
            <a:r>
              <a:rPr lang="it-IT" sz="2400" dirty="0"/>
              <a:t>, don’t be too harsh or categorical</a:t>
            </a:r>
            <a:r>
              <a:rPr lang="it-IT" sz="2400" dirty="0" smtClean="0"/>
              <a:t>. Be smooth and fair (</a:t>
            </a:r>
            <a:r>
              <a:rPr lang="it-IT" sz="2400" dirty="0"/>
              <a:t>authors can be reviewers</a:t>
            </a:r>
            <a:r>
              <a:rPr lang="it-IT" sz="2400" dirty="0" smtClean="0"/>
              <a:t>)</a:t>
            </a:r>
          </a:p>
          <a:p>
            <a:pPr marL="800100" lvl="1" indent="-342900">
              <a:buFont typeface="Arial" panose="020B0604020202020204" pitchFamily="34" charset="0"/>
              <a:buChar char="•"/>
            </a:pPr>
            <a:r>
              <a:rPr lang="it-IT" sz="2400" dirty="0">
                <a:solidFill>
                  <a:srgbClr val="FF0000"/>
                </a:solidFill>
              </a:rPr>
              <a:t>Lee et al. [13] proposed a method for saving energy </a:t>
            </a:r>
            <a:r>
              <a:rPr lang="it-IT" sz="2400" dirty="0" smtClean="0">
                <a:solidFill>
                  <a:srgbClr val="FF0000"/>
                </a:solidFill>
              </a:rPr>
              <a:t>in wireless </a:t>
            </a:r>
            <a:r>
              <a:rPr lang="it-IT" sz="2400" dirty="0">
                <a:solidFill>
                  <a:srgbClr val="FF0000"/>
                </a:solidFill>
              </a:rPr>
              <a:t>networks, but their approach is very inefficient </a:t>
            </a:r>
            <a:r>
              <a:rPr lang="it-IT" sz="2400" dirty="0" smtClean="0">
                <a:solidFill>
                  <a:srgbClr val="FF0000"/>
                </a:solidFill>
              </a:rPr>
              <a:t>and cannot be used in practical systems with many nodes</a:t>
            </a:r>
          </a:p>
          <a:p>
            <a:pPr marL="800100" lvl="1" indent="-342900">
              <a:buFont typeface="Arial" panose="020B0604020202020204" pitchFamily="34" charset="0"/>
              <a:buChar char="•"/>
            </a:pPr>
            <a:r>
              <a:rPr lang="it-IT" sz="2400" dirty="0">
                <a:solidFill>
                  <a:schemeClr val="accent6">
                    <a:lumMod val="75000"/>
                  </a:schemeClr>
                </a:solidFill>
              </a:rPr>
              <a:t>Lee et al. [13] proposed a method for saving energy inwireless networks, however their approach is only effectivefor relatively small </a:t>
            </a:r>
            <a:r>
              <a:rPr lang="it-IT" sz="2400" dirty="0" smtClean="0">
                <a:solidFill>
                  <a:schemeClr val="accent6">
                    <a:lumMod val="75000"/>
                  </a:schemeClr>
                </a:solidFill>
              </a:rPr>
              <a:t>networks</a:t>
            </a:r>
          </a:p>
          <a:p>
            <a:pPr marL="800100" lvl="1" indent="-342900">
              <a:buFont typeface="Arial" panose="020B0604020202020204" pitchFamily="34" charset="0"/>
              <a:buChar char="•"/>
            </a:pPr>
            <a:endParaRPr lang="it-IT" sz="2400" dirty="0">
              <a:solidFill>
                <a:schemeClr val="accent6">
                  <a:lumMod val="75000"/>
                </a:schemeClr>
              </a:solidFill>
            </a:endParaRPr>
          </a:p>
          <a:p>
            <a:pPr marL="342900" indent="-342900">
              <a:buFont typeface="Arial" panose="020B0604020202020204" pitchFamily="34" charset="0"/>
              <a:buChar char="•"/>
            </a:pPr>
            <a:r>
              <a:rPr lang="it-IT" sz="2400" dirty="0" smtClean="0"/>
              <a:t>There are «safewords» you can use to make your statement less absolute:</a:t>
            </a:r>
          </a:p>
          <a:p>
            <a:pPr marL="800100" lvl="1" indent="-342900">
              <a:buFont typeface="Arial" panose="020B0604020202020204" pitchFamily="34" charset="0"/>
              <a:buChar char="•"/>
            </a:pPr>
            <a:r>
              <a:rPr lang="it-IT" sz="2400" dirty="0" smtClean="0"/>
              <a:t>«Arguably», «suggests» (or even better «seems to suggest»), «it is reasonable to assume», and many others</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8353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Cite your sources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Whenever you assert something, </a:t>
            </a:r>
            <a:r>
              <a:rPr lang="en-US" sz="2400" b="1" dirty="0"/>
              <a:t>YOU NEED TO CITE YOUR </a:t>
            </a:r>
            <a:r>
              <a:rPr lang="en-US" sz="2400" b="1" dirty="0" smtClean="0"/>
              <a:t>SOURCE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It does not matter if it is a known fact or something that is considered common knowledge or irrelevant, </a:t>
            </a:r>
            <a:r>
              <a:rPr lang="en-US" sz="2400" b="1" dirty="0" smtClean="0"/>
              <a:t>YOU NEED TO CITE YOUR SOURCE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Universities have tools that can evaluate</a:t>
            </a:r>
            <a:br>
              <a:rPr lang="en-US" sz="2400" dirty="0" smtClean="0"/>
            </a:br>
            <a:r>
              <a:rPr lang="en-US" sz="2400" dirty="0" smtClean="0"/>
              <a:t>the degree of similarity whenever you </a:t>
            </a:r>
            <a:br>
              <a:rPr lang="en-US" sz="2400" dirty="0" smtClean="0"/>
            </a:br>
            <a:r>
              <a:rPr lang="en-US" sz="2400" dirty="0" smtClean="0"/>
              <a:t>submit a paper/assignment. If you state</a:t>
            </a:r>
            <a:r>
              <a:rPr lang="en-US" sz="2400" dirty="0"/>
              <a:t/>
            </a:r>
            <a:br>
              <a:rPr lang="en-US" sz="2400" dirty="0"/>
            </a:br>
            <a:r>
              <a:rPr lang="en-US" sz="2400" dirty="0" smtClean="0"/>
              <a:t>something without quoting a source, your</a:t>
            </a:r>
            <a:br>
              <a:rPr lang="en-US" sz="2400" dirty="0" smtClean="0"/>
            </a:br>
            <a:r>
              <a:rPr lang="en-US" sz="2400" dirty="0" smtClean="0"/>
              <a:t>similarity score raises, and if it gets over a </a:t>
            </a:r>
            <a:br>
              <a:rPr lang="en-US" sz="2400" dirty="0" smtClean="0"/>
            </a:br>
            <a:r>
              <a:rPr lang="en-US" sz="2400" dirty="0" smtClean="0"/>
              <a:t>certain threshold you can be accused of </a:t>
            </a:r>
            <a:br>
              <a:rPr lang="en-US" sz="2400" dirty="0" smtClean="0"/>
            </a:br>
            <a:r>
              <a:rPr lang="en-US" sz="2400" dirty="0" smtClean="0"/>
              <a:t>plagiarism. </a:t>
            </a:r>
            <a:r>
              <a:rPr lang="en-US" sz="2400" b="1" dirty="0"/>
              <a:t>YOU NEED TO CITE YOUR SOURCE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YOU NEED TO CITE YOUR SOURCE</a:t>
            </a:r>
          </a:p>
          <a:p>
            <a:pPr marL="342900" indent="-342900">
              <a:buFont typeface="Arial" panose="020B0604020202020204" pitchFamily="34" charset="0"/>
              <a:buChar char="•"/>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589" y="3137439"/>
            <a:ext cx="4572000" cy="3048000"/>
          </a:xfrm>
          <a:prstGeom prst="rect">
            <a:avLst/>
          </a:prstGeom>
        </p:spPr>
      </p:pic>
    </p:spTree>
    <p:extLst>
      <p:ext uri="{BB962C8B-B14F-4D97-AF65-F5344CB8AC3E}">
        <p14:creationId xmlns:p14="http://schemas.microsoft.com/office/powerpoint/2010/main" val="1177788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Cite your sources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5429"/>
          <a:stretch/>
        </p:blipFill>
        <p:spPr>
          <a:xfrm>
            <a:off x="3365369" y="1119486"/>
            <a:ext cx="4469447" cy="5197272"/>
          </a:xfrm>
          <a:prstGeom prst="rect">
            <a:avLst/>
          </a:prstGeom>
        </p:spPr>
      </p:pic>
    </p:spTree>
    <p:extLst>
      <p:ext uri="{BB962C8B-B14F-4D97-AF65-F5344CB8AC3E}">
        <p14:creationId xmlns:p14="http://schemas.microsoft.com/office/powerpoint/2010/main" val="3159586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Graphs and Tables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No one likes walls of text</a:t>
            </a:r>
          </a:p>
          <a:p>
            <a:pPr marL="800100" lvl="1" indent="-342900">
              <a:buFont typeface="Arial" panose="020B0604020202020204" pitchFamily="34" charset="0"/>
              <a:buChar char="•"/>
            </a:pPr>
            <a:r>
              <a:rPr lang="en-US" sz="2400" dirty="0" smtClean="0"/>
              <a:t>Some papers ask you a minimum number of pictures or tables that have to be included in your max paper length</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Your images should be:</a:t>
            </a:r>
          </a:p>
          <a:p>
            <a:pPr marL="800100" lvl="1" indent="-342900">
              <a:buFont typeface="Arial" panose="020B0604020202020204" pitchFamily="34" charset="0"/>
              <a:buChar char="•"/>
            </a:pPr>
            <a:r>
              <a:rPr lang="en-US" sz="2400" dirty="0" smtClean="0"/>
              <a:t>Big enough to be understandable</a:t>
            </a:r>
          </a:p>
          <a:p>
            <a:pPr marL="800100" lvl="1" indent="-342900">
              <a:buFont typeface="Arial" panose="020B0604020202020204" pitchFamily="34" charset="0"/>
              <a:buChar char="•"/>
            </a:pPr>
            <a:r>
              <a:rPr lang="en-US" sz="2400" dirty="0" smtClean="0"/>
              <a:t>Meaningful in terms of data</a:t>
            </a:r>
          </a:p>
          <a:p>
            <a:pPr marL="800100" lvl="1" indent="-342900">
              <a:buFont typeface="Arial" panose="020B0604020202020204" pitchFamily="34" charset="0"/>
              <a:buChar char="•"/>
            </a:pPr>
            <a:r>
              <a:rPr lang="en-US" sz="2400" dirty="0" smtClean="0"/>
              <a:t>Easy to understand</a:t>
            </a:r>
          </a:p>
          <a:p>
            <a:pPr marL="800100" lvl="1" indent="-342900">
              <a:buFont typeface="Arial" panose="020B0604020202020204" pitchFamily="34" charset="0"/>
              <a:buChar char="•"/>
            </a:pPr>
            <a:r>
              <a:rPr lang="en-US" sz="2400" dirty="0" smtClean="0"/>
              <a:t>2D</a:t>
            </a:r>
          </a:p>
          <a:p>
            <a:pPr marL="800100" lvl="1" indent="-342900">
              <a:buFont typeface="Arial" panose="020B0604020202020204" pitchFamily="34" charset="0"/>
              <a:buChar char="•"/>
            </a:pPr>
            <a:r>
              <a:rPr lang="en-US" sz="2400" dirty="0" smtClean="0"/>
              <a:t>Have only a few lines of explanation</a:t>
            </a:r>
          </a:p>
          <a:p>
            <a:pPr marL="1257300" lvl="2" indent="-342900">
              <a:buFont typeface="Arial" panose="020B0604020202020204" pitchFamily="34" charset="0"/>
              <a:buChar char="•"/>
            </a:pPr>
            <a:r>
              <a:rPr lang="en-US" sz="2400" dirty="0" smtClean="0"/>
              <a:t>If it has more than 5-6 lines of explanation,</a:t>
            </a:r>
            <a:br>
              <a:rPr lang="en-US" sz="2400" dirty="0" smtClean="0"/>
            </a:br>
            <a:r>
              <a:rPr lang="en-US" sz="2400" dirty="0" smtClean="0"/>
              <a:t>consider moving it to the main corpus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487" y="2527507"/>
            <a:ext cx="3130257" cy="3677292"/>
          </a:xfrm>
          <a:prstGeom prst="rect">
            <a:avLst/>
          </a:prstGeom>
        </p:spPr>
      </p:pic>
    </p:spTree>
    <p:extLst>
      <p:ext uri="{BB962C8B-B14F-4D97-AF65-F5344CB8AC3E}">
        <p14:creationId xmlns:p14="http://schemas.microsoft.com/office/powerpoint/2010/main" val="4235115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Graphs and Tables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13" y="1510898"/>
            <a:ext cx="4048558" cy="4399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1899" y="2011680"/>
            <a:ext cx="4892845" cy="3807460"/>
          </a:xfrm>
          <a:prstGeom prst="rect">
            <a:avLst/>
          </a:prstGeom>
        </p:spPr>
      </p:pic>
    </p:spTree>
    <p:extLst>
      <p:ext uri="{BB962C8B-B14F-4D97-AF65-F5344CB8AC3E}">
        <p14:creationId xmlns:p14="http://schemas.microsoft.com/office/powerpoint/2010/main" val="543245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89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Standards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Always make sure to specify your unit in every graph or picture, but most importantly, make sure to use international standards!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If you don’t tell your units, people won’t be able to</a:t>
            </a:r>
            <a:br>
              <a:rPr lang="en-US" sz="2400" dirty="0" smtClean="0"/>
            </a:br>
            <a:r>
              <a:rPr lang="en-US" sz="2400" dirty="0" smtClean="0"/>
              <a:t>understand your paper </a:t>
            </a:r>
          </a:p>
          <a:p>
            <a:pPr marL="800100" lvl="1" indent="-342900">
              <a:buFont typeface="Arial" panose="020B0604020202020204" pitchFamily="34" charset="0"/>
              <a:buChar char="•"/>
            </a:pPr>
            <a:r>
              <a:rPr lang="en-US" sz="2400" dirty="0" smtClean="0"/>
              <a:t>REJECTED!</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Tragedies can happen if you misinterpret the data</a:t>
            </a:r>
          </a:p>
          <a:p>
            <a:pPr marL="800100" lvl="1" indent="-342900">
              <a:buFont typeface="Arial" panose="020B0604020202020204" pitchFamily="34" charset="0"/>
              <a:buChar char="•"/>
            </a:pPr>
            <a:r>
              <a:rPr lang="it-IT" sz="2400" dirty="0"/>
              <a:t>Air Canada Flight </a:t>
            </a:r>
            <a:r>
              <a:rPr lang="it-IT" sz="2400" dirty="0" smtClean="0"/>
              <a:t>143 (</a:t>
            </a:r>
            <a:r>
              <a:rPr lang="it-IT" sz="2400" dirty="0"/>
              <a:t>Gimli </a:t>
            </a:r>
            <a:r>
              <a:rPr lang="it-IT" sz="2400" dirty="0" smtClean="0"/>
              <a:t>Glider)</a:t>
            </a:r>
          </a:p>
          <a:p>
            <a:pPr marL="800100" lvl="1" indent="-342900">
              <a:buFont typeface="Arial" panose="020B0604020202020204" pitchFamily="34" charset="0"/>
              <a:buChar char="•"/>
            </a:pPr>
            <a:r>
              <a:rPr lang="it-IT" sz="2400" dirty="0" smtClean="0"/>
              <a:t>Mars </a:t>
            </a:r>
            <a:r>
              <a:rPr lang="it-IT" sz="2400" dirty="0"/>
              <a:t>Climate Orbiter</a:t>
            </a:r>
          </a:p>
          <a:p>
            <a:pPr marL="800100" lvl="1" indent="-342900">
              <a:buFont typeface="Arial" panose="020B0604020202020204" pitchFamily="34" charset="0"/>
              <a:buChar char="•"/>
            </a:pPr>
            <a:r>
              <a:rPr lang="it-IT" sz="2400" dirty="0" smtClean="0"/>
              <a:t>Cristopher Columbus (yep, in 1492)</a:t>
            </a:r>
            <a:endParaRPr lang="it-IT" sz="2400" dirty="0"/>
          </a:p>
          <a:p>
            <a:pPr marL="800100" lvl="1" indent="-342900">
              <a:buFont typeface="Arial" panose="020B0604020202020204" pitchFamily="34" charset="0"/>
              <a:buChar char="•"/>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631" y="2265187"/>
            <a:ext cx="3514890" cy="4053840"/>
          </a:xfrm>
          <a:prstGeom prst="rect">
            <a:avLst/>
          </a:prstGeom>
        </p:spPr>
      </p:pic>
    </p:spTree>
    <p:extLst>
      <p:ext uri="{BB962C8B-B14F-4D97-AF65-F5344CB8AC3E}">
        <p14:creationId xmlns:p14="http://schemas.microsoft.com/office/powerpoint/2010/main" val="297131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How to take this lecture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2"/>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I am not a professor, I will not grade you in any way, nor I will write any report to anyone. </a:t>
            </a:r>
          </a:p>
          <a:p>
            <a:pPr marL="800100" lvl="1" indent="-342900">
              <a:buFont typeface="Arial" panose="020B0604020202020204" pitchFamily="34" charset="0"/>
              <a:buChar char="•"/>
            </a:pPr>
            <a:r>
              <a:rPr lang="en-US" sz="2400" dirty="0"/>
              <a:t>Please, PLEASE, feel free to interact with me and ask any question, for as dumb as they may sound to you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it-IT" sz="2400" dirty="0"/>
              <a:t>There are some useful links in the notes attached to this presentation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slides </a:t>
            </a:r>
            <a:r>
              <a:rPr lang="en-US" sz="2400" dirty="0" smtClean="0"/>
              <a:t>will be </a:t>
            </a:r>
            <a:r>
              <a:rPr lang="en-US" sz="2400" dirty="0"/>
              <a:t>available </a:t>
            </a:r>
            <a:r>
              <a:rPr lang="en-US" sz="2400" dirty="0" smtClean="0"/>
              <a:t>at some point on </a:t>
            </a:r>
            <a:r>
              <a:rPr lang="en-US" sz="2400" dirty="0"/>
              <a:t>my website</a:t>
            </a:r>
          </a:p>
          <a:p>
            <a:pPr marL="800100" lvl="1" indent="-342900">
              <a:buFont typeface="Arial" panose="020B0604020202020204" pitchFamily="34" charset="0"/>
              <a:buChar char="•"/>
            </a:pPr>
            <a:r>
              <a:rPr lang="en-US" sz="2400" dirty="0"/>
              <a:t>riccardogaldieri.com/teaching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 any question regarding your projects and how to handle it from a scientific point of view, we can arrange a meeting! Just reach me at:</a:t>
            </a:r>
          </a:p>
          <a:p>
            <a:pPr marL="800100" lvl="1" indent="-342900">
              <a:buFont typeface="Arial" panose="020B0604020202020204" pitchFamily="34" charset="0"/>
              <a:buChar char="•"/>
            </a:pPr>
            <a:r>
              <a:rPr lang="en-US" sz="2400" dirty="0"/>
              <a:t> riccardo.galdieri@santannapisa.it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96496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90</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Ethics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«Ethics </a:t>
            </a:r>
            <a:r>
              <a:rPr lang="it-IT" sz="2400" dirty="0"/>
              <a:t>are a set of moral principles and values a civilized </a:t>
            </a:r>
            <a:r>
              <a:rPr lang="it-IT" sz="2400" dirty="0" smtClean="0"/>
              <a:t/>
            </a:r>
            <a:br>
              <a:rPr lang="it-IT" sz="2400" dirty="0" smtClean="0"/>
            </a:br>
            <a:r>
              <a:rPr lang="it-IT" sz="2400" dirty="0" smtClean="0"/>
              <a:t>society </a:t>
            </a:r>
            <a:r>
              <a:rPr lang="it-IT" sz="2400" dirty="0"/>
              <a:t>follows. Doing science with principles of ethics is </a:t>
            </a:r>
            <a:r>
              <a:rPr lang="it-IT" sz="2400" dirty="0" smtClean="0"/>
              <a:t/>
            </a:r>
            <a:br>
              <a:rPr lang="it-IT" sz="2400" dirty="0" smtClean="0"/>
            </a:br>
            <a:r>
              <a:rPr lang="it-IT" sz="2400" dirty="0" smtClean="0"/>
              <a:t>the </a:t>
            </a:r>
            <a:r>
              <a:rPr lang="it-IT" sz="2400" dirty="0"/>
              <a:t>bedrock of scientific </a:t>
            </a:r>
            <a:r>
              <a:rPr lang="it-IT" sz="2400" dirty="0" smtClean="0"/>
              <a:t>activity»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Each university/lab/country has its own way to handle </a:t>
            </a:r>
            <a:br>
              <a:rPr lang="it-IT" sz="2400" dirty="0" smtClean="0"/>
            </a:br>
            <a:r>
              <a:rPr lang="it-IT" sz="2400" dirty="0" smtClean="0"/>
              <a:t>ethical problems</a:t>
            </a:r>
          </a:p>
          <a:p>
            <a:pPr marL="800100" lvl="1" indent="-342900">
              <a:buFont typeface="Arial" panose="020B0604020202020204" pitchFamily="34" charset="0"/>
              <a:buChar char="•"/>
            </a:pPr>
            <a:r>
              <a:rPr lang="it-IT" sz="2400" dirty="0" smtClean="0"/>
              <a:t>Most of them have a list of things that can and cannot</a:t>
            </a:r>
            <a:br>
              <a:rPr lang="it-IT" sz="2400" dirty="0" smtClean="0"/>
            </a:br>
            <a:r>
              <a:rPr lang="it-IT" sz="2400" dirty="0" smtClean="0"/>
              <a:t>be done, and an ethical committee to supervise all</a:t>
            </a:r>
            <a:br>
              <a:rPr lang="it-IT" sz="2400" dirty="0" smtClean="0"/>
            </a:br>
            <a:r>
              <a:rPr lang="it-IT" sz="2400" dirty="0" smtClean="0"/>
              <a:t>research groups</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Are you working with kids? Do you need personal consent?</a:t>
            </a:r>
            <a:br>
              <a:rPr lang="it-IT" sz="2400" dirty="0" smtClean="0"/>
            </a:br>
            <a:r>
              <a:rPr lang="it-IT" sz="2400" dirty="0" smtClean="0"/>
              <a:t>Does your institution believe that test subjects could be </a:t>
            </a:r>
            <a:br>
              <a:rPr lang="it-IT" sz="2400" dirty="0" smtClean="0"/>
            </a:br>
            <a:r>
              <a:rPr lang="it-IT" sz="2400" dirty="0" smtClean="0"/>
              <a:t>harmed in any way? Are they aware of the process?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019" y="1333678"/>
            <a:ext cx="3308484" cy="4968240"/>
          </a:xfrm>
          <a:prstGeom prst="rect">
            <a:avLst/>
          </a:prstGeom>
        </p:spPr>
      </p:pic>
    </p:spTree>
    <p:extLst>
      <p:ext uri="{BB962C8B-B14F-4D97-AF65-F5344CB8AC3E}">
        <p14:creationId xmlns:p14="http://schemas.microsoft.com/office/powerpoint/2010/main" val="41812887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91</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Ethics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10" name="Picture 9"/>
          <p:cNvPicPr>
            <a:picLocks noChangeAspect="1"/>
          </p:cNvPicPr>
          <p:nvPr/>
        </p:nvPicPr>
        <p:blipFill>
          <a:blip r:embed="rId4"/>
          <a:stretch>
            <a:fillRect/>
          </a:stretch>
        </p:blipFill>
        <p:spPr>
          <a:xfrm>
            <a:off x="975157" y="1327074"/>
            <a:ext cx="8862828" cy="1745131"/>
          </a:xfrm>
          <a:prstGeom prst="rect">
            <a:avLst/>
          </a:prstGeom>
        </p:spPr>
      </p:pic>
      <p:pic>
        <p:nvPicPr>
          <p:cNvPr id="11" name="Picture 10"/>
          <p:cNvPicPr>
            <a:picLocks noChangeAspect="1"/>
          </p:cNvPicPr>
          <p:nvPr/>
        </p:nvPicPr>
        <p:blipFill>
          <a:blip r:embed="rId5"/>
          <a:stretch>
            <a:fillRect/>
          </a:stretch>
        </p:blipFill>
        <p:spPr>
          <a:xfrm>
            <a:off x="3125857" y="3244730"/>
            <a:ext cx="5997460" cy="2766300"/>
          </a:xfrm>
          <a:prstGeom prst="rect">
            <a:avLst/>
          </a:prstGeom>
        </p:spPr>
      </p:pic>
    </p:spTree>
    <p:extLst>
      <p:ext uri="{BB962C8B-B14F-4D97-AF65-F5344CB8AC3E}">
        <p14:creationId xmlns:p14="http://schemas.microsoft.com/office/powerpoint/2010/main" val="517326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92</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Data Analysis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6001643"/>
          </a:xfrm>
          <a:prstGeom prst="rect">
            <a:avLst/>
          </a:prstGeom>
          <a:noFill/>
        </p:spPr>
        <p:txBody>
          <a:bodyPr wrap="square" rtlCol="0">
            <a:spAutoFit/>
          </a:bodyPr>
          <a:lstStyle/>
          <a:p>
            <a:pPr marL="342900" indent="-342900">
              <a:buFont typeface="Arial" panose="020B0604020202020204" pitchFamily="34" charset="0"/>
              <a:buChar char="•"/>
            </a:pPr>
            <a:r>
              <a:rPr lang="it-IT" sz="2400" dirty="0"/>
              <a:t>You must be able to matematically (statistically) justify every assumption you make on your data</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If you are analysing data, there are certain statistical indexes that can make your assumptions stronger</a:t>
            </a:r>
          </a:p>
          <a:p>
            <a:pPr marL="800100" lvl="1" indent="-342900">
              <a:buFont typeface="Arial" panose="020B0604020202020204" pitchFamily="34" charset="0"/>
              <a:buChar char="•"/>
            </a:pPr>
            <a:r>
              <a:rPr lang="it-IT" sz="2400" dirty="0" smtClean="0"/>
              <a:t>Other researchers will know how you </a:t>
            </a:r>
            <a:br>
              <a:rPr lang="it-IT" sz="2400" dirty="0" smtClean="0"/>
            </a:br>
            <a:r>
              <a:rPr lang="it-IT" sz="2400" dirty="0" smtClean="0"/>
              <a:t>calculated your indexes and it will </a:t>
            </a:r>
            <a:br>
              <a:rPr lang="it-IT" sz="2400" dirty="0" smtClean="0"/>
            </a:br>
            <a:r>
              <a:rPr lang="it-IT" sz="2400" dirty="0" smtClean="0"/>
              <a:t>be easier for them to undestand what </a:t>
            </a:r>
            <a:br>
              <a:rPr lang="it-IT" sz="2400" dirty="0" smtClean="0"/>
            </a:br>
            <a:r>
              <a:rPr lang="it-IT" sz="2400" dirty="0" smtClean="0"/>
              <a:t>is going on</a:t>
            </a:r>
          </a:p>
          <a:p>
            <a:pPr marL="800100" lvl="1"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A few examples:</a:t>
            </a:r>
          </a:p>
          <a:p>
            <a:pPr marL="800100" lvl="1" indent="-342900">
              <a:buFont typeface="Arial" panose="020B0604020202020204" pitchFamily="34" charset="0"/>
              <a:buChar char="•"/>
            </a:pPr>
            <a:r>
              <a:rPr lang="it-IT" sz="2400" dirty="0" smtClean="0"/>
              <a:t>Standard Deviation, population sampling, </a:t>
            </a:r>
            <a:br>
              <a:rPr lang="it-IT" sz="2400" dirty="0" smtClean="0"/>
            </a:br>
            <a:r>
              <a:rPr lang="it-IT" sz="2400" dirty="0" smtClean="0"/>
              <a:t>generalization, correlation, regression analysis</a:t>
            </a:r>
          </a:p>
          <a:p>
            <a:pPr marL="342900" indent="-342900">
              <a:buFont typeface="Arial" panose="020B0604020202020204" pitchFamily="34" charset="0"/>
              <a:buChar char="•"/>
            </a:pPr>
            <a:endParaRPr lang="it-IT" sz="2400" dirty="0"/>
          </a:p>
          <a:p>
            <a:pPr lvl="1"/>
            <a:endParaRPr lang="it-IT" sz="2400" dirty="0" smtClean="0"/>
          </a:p>
          <a:p>
            <a:pPr marL="342900" indent="-342900">
              <a:buFont typeface="Arial" panose="020B0604020202020204" pitchFamily="34" charset="0"/>
              <a:buChar char="•"/>
            </a:pPr>
            <a:endParaRPr lang="it-IT"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168" y="2996339"/>
            <a:ext cx="4004310" cy="2647294"/>
          </a:xfrm>
          <a:prstGeom prst="rect">
            <a:avLst/>
          </a:prstGeom>
        </p:spPr>
      </p:pic>
    </p:spTree>
    <p:extLst>
      <p:ext uri="{BB962C8B-B14F-4D97-AF65-F5344CB8AC3E}">
        <p14:creationId xmlns:p14="http://schemas.microsoft.com/office/powerpoint/2010/main" val="5378495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93</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Control groups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«A control </a:t>
            </a:r>
            <a:r>
              <a:rPr lang="it-IT" sz="2400" dirty="0"/>
              <a:t>group in a scientific experiment is a group separated from the rest of the experiment, where the independent variable being tested cannot influence the results. This isolates the independent variable's effects on the experiment and can help rule out alternative explanations of the experimental results</a:t>
            </a:r>
            <a:r>
              <a:rPr lang="it-IT" sz="2400" dirty="0" smtClean="0"/>
              <a:t>.»</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Control groups are a great way to generalise experiments that have been conducted with a sample that is not representative of a whole, larger population!</a:t>
            </a:r>
          </a:p>
          <a:p>
            <a:pPr marL="800100" lvl="1" indent="-342900">
              <a:buFont typeface="Arial" panose="020B0604020202020204" pitchFamily="34" charset="0"/>
              <a:buChar char="•"/>
            </a:pPr>
            <a:r>
              <a:rPr lang="it-IT" sz="2400" dirty="0" smtClean="0"/>
              <a:t>You can also use control groups to validate your research against previous works and demonstrate that your method is in line with previous literature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85828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94</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Control groups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388" y="1246103"/>
            <a:ext cx="4659630" cy="4659630"/>
          </a:xfrm>
          <a:prstGeom prst="rect">
            <a:avLst/>
          </a:prstGeom>
        </p:spPr>
      </p:pic>
    </p:spTree>
    <p:extLst>
      <p:ext uri="{BB962C8B-B14F-4D97-AF65-F5344CB8AC3E}">
        <p14:creationId xmlns:p14="http://schemas.microsoft.com/office/powerpoint/2010/main" val="7913171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95</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Biases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Biases are the CANCER of scientific research</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The amount of literature that does not consider potential data contamination is depressing</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Every time you do an experiment, you need to check for potential biases in EVERY part of it, from your data analysis, to your methodologies, to your questionnaires</a:t>
            </a:r>
            <a:endParaRPr lang="it-IT" sz="2400" dirty="0"/>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You should ALWAYS make potential biases </a:t>
            </a:r>
            <a:br>
              <a:rPr lang="it-IT" sz="2400" dirty="0" smtClean="0"/>
            </a:br>
            <a:r>
              <a:rPr lang="it-IT" sz="2400" dirty="0" smtClean="0"/>
              <a:t>explicit in your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267" y="4043787"/>
            <a:ext cx="4360334" cy="2214773"/>
          </a:xfrm>
          <a:prstGeom prst="rect">
            <a:avLst/>
          </a:prstGeom>
        </p:spPr>
      </p:pic>
    </p:spTree>
    <p:extLst>
      <p:ext uri="{BB962C8B-B14F-4D97-AF65-F5344CB8AC3E}">
        <p14:creationId xmlns:p14="http://schemas.microsoft.com/office/powerpoint/2010/main" val="1360042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96</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Implicit bias test</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778992" cy="1200329"/>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When </a:t>
            </a:r>
            <a:r>
              <a:rPr lang="it-IT" sz="2400" dirty="0"/>
              <a:t>you are working with test subjects, </a:t>
            </a:r>
            <a:r>
              <a:rPr lang="it-IT" sz="2400" dirty="0" smtClean="0"/>
              <a:t>and you are asking them to rate something based on their experience, you </a:t>
            </a:r>
            <a:r>
              <a:rPr lang="it-IT" sz="2400" dirty="0"/>
              <a:t>should always </a:t>
            </a:r>
            <a:r>
              <a:rPr lang="it-IT" sz="2400" dirty="0" smtClean="0"/>
              <a:t>ask them to take an </a:t>
            </a:r>
            <a:r>
              <a:rPr lang="it-IT" sz="2400" b="1" dirty="0" smtClean="0"/>
              <a:t>implicit bias test</a:t>
            </a:r>
            <a:r>
              <a:rPr lang="it-IT" sz="2400" dirty="0" smtClean="0"/>
              <a:t>!</a:t>
            </a:r>
            <a:endParaRPr lang="it-IT"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873" y="2519494"/>
            <a:ext cx="5285052" cy="3886068"/>
          </a:xfrm>
          <a:prstGeom prst="rect">
            <a:avLst/>
          </a:prstGeom>
        </p:spPr>
      </p:pic>
    </p:spTree>
    <p:extLst>
      <p:ext uri="{BB962C8B-B14F-4D97-AF65-F5344CB8AC3E}">
        <p14:creationId xmlns:p14="http://schemas.microsoft.com/office/powerpoint/2010/main" val="9145017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97</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Questionnaire biases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778992" cy="3785652"/>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You can bias your experiment just by asking questions the wrong way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smtClean="0"/>
              <a:t>Sometimes people naturally tend to lie in questionnaires without even knowing it</a:t>
            </a:r>
            <a:r>
              <a:rPr lang="it-IT" sz="2400" dirty="0"/>
              <a:t>! (Response </a:t>
            </a:r>
            <a:r>
              <a:rPr lang="it-IT" sz="2400" dirty="0" smtClean="0"/>
              <a:t>bias)</a:t>
            </a:r>
          </a:p>
          <a:p>
            <a:pPr marL="800100" lvl="1" indent="-342900">
              <a:buFont typeface="Arial" panose="020B0604020202020204" pitchFamily="34" charset="0"/>
              <a:buChar char="•"/>
            </a:pPr>
            <a:r>
              <a:rPr lang="it-IT" sz="2400" dirty="0" smtClean="0"/>
              <a:t>Your presence could lead them to answer </a:t>
            </a:r>
            <a:br>
              <a:rPr lang="it-IT" sz="2400" dirty="0" smtClean="0"/>
            </a:br>
            <a:r>
              <a:rPr lang="it-IT" sz="2400" dirty="0" smtClean="0"/>
              <a:t>to please you or to minimise the risk </a:t>
            </a:r>
            <a:br>
              <a:rPr lang="it-IT" sz="2400" dirty="0" smtClean="0"/>
            </a:br>
            <a:r>
              <a:rPr lang="it-IT" sz="2400" dirty="0" smtClean="0"/>
              <a:t>of being judged because of the answer</a:t>
            </a:r>
          </a:p>
          <a:p>
            <a:pPr marL="800100" lvl="1" indent="-342900">
              <a:buFont typeface="Arial" panose="020B0604020202020204" pitchFamily="34" charset="0"/>
              <a:buChar char="•"/>
            </a:pPr>
            <a:endParaRPr lang="it-IT" sz="2400" dirty="0"/>
          </a:p>
          <a:p>
            <a:pPr marL="800100" lvl="1"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Let’s see a few examples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430" y="2468880"/>
            <a:ext cx="4290592" cy="3755238"/>
          </a:xfrm>
          <a:prstGeom prst="rect">
            <a:avLst/>
          </a:prstGeom>
        </p:spPr>
      </p:pic>
    </p:spTree>
    <p:extLst>
      <p:ext uri="{BB962C8B-B14F-4D97-AF65-F5344CB8AC3E}">
        <p14:creationId xmlns:p14="http://schemas.microsoft.com/office/powerpoint/2010/main" val="2451915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98</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Subjectivity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778992" cy="4524315"/>
          </a:xfrm>
          <a:prstGeom prst="rect">
            <a:avLst/>
          </a:prstGeom>
          <a:noFill/>
        </p:spPr>
        <p:txBody>
          <a:bodyPr wrap="square" rtlCol="0">
            <a:spAutoFit/>
          </a:bodyPr>
          <a:lstStyle/>
          <a:p>
            <a:r>
              <a:rPr lang="it-IT" sz="2400" b="1" dirty="0" smtClean="0"/>
              <a:t>«</a:t>
            </a:r>
            <a:r>
              <a:rPr lang="it-IT" sz="2400" b="1" i="1" dirty="0"/>
              <a:t>Is your work made more difficult because you are expecting a baby</a:t>
            </a:r>
            <a:r>
              <a:rPr lang="it-IT" sz="2400" b="1" i="1" dirty="0" smtClean="0"/>
              <a:t>?»</a:t>
            </a:r>
            <a:endParaRPr lang="it-IT" sz="2400" b="1" dirty="0" smtClean="0"/>
          </a:p>
          <a:p>
            <a:r>
              <a:rPr lang="it-IT" sz="2400" dirty="0"/>
              <a:t>This question is ambiguous. A "no" answer may mean, "No, I'm not expecting a baby," or "No, my work is not made more difficult" </a:t>
            </a:r>
          </a:p>
          <a:p>
            <a:pPr marL="342900" indent="-342900">
              <a:buFont typeface="Arial" panose="020B0604020202020204" pitchFamily="34" charset="0"/>
              <a:buChar char="•"/>
            </a:pPr>
            <a:endParaRPr lang="it-IT" sz="2400" dirty="0" smtClean="0"/>
          </a:p>
          <a:p>
            <a:r>
              <a:rPr lang="it-IT" sz="2400" b="1" dirty="0" smtClean="0"/>
              <a:t>«</a:t>
            </a:r>
            <a:r>
              <a:rPr lang="it-IT" sz="2400" b="1" i="1" dirty="0"/>
              <a:t>How often do you exercise</a:t>
            </a:r>
            <a:r>
              <a:rPr lang="it-IT" sz="2400" b="1" i="1" dirty="0" smtClean="0"/>
              <a:t>?»</a:t>
            </a:r>
          </a:p>
          <a:p>
            <a:r>
              <a:rPr lang="it-IT" sz="2400" dirty="0"/>
              <a:t>Regularly or occasionally are subjective, twice a week or more </a:t>
            </a:r>
            <a:r>
              <a:rPr lang="it-IT" sz="2400" dirty="0" smtClean="0"/>
              <a:t>often, once </a:t>
            </a:r>
            <a:r>
              <a:rPr lang="it-IT" sz="2400" dirty="0"/>
              <a:t>a </a:t>
            </a:r>
            <a:r>
              <a:rPr lang="it-IT" sz="2400" dirty="0" smtClean="0"/>
              <a:t>week, less </a:t>
            </a:r>
            <a:r>
              <a:rPr lang="it-IT" sz="2400" dirty="0"/>
              <a:t>than once a </a:t>
            </a:r>
            <a:r>
              <a:rPr lang="it-IT" sz="2400" dirty="0" smtClean="0"/>
              <a:t>week are not</a:t>
            </a:r>
          </a:p>
          <a:p>
            <a:pPr marL="342900" indent="-342900">
              <a:buFont typeface="Arial" panose="020B0604020202020204" pitchFamily="34" charset="0"/>
              <a:buChar char="•"/>
            </a:pPr>
            <a:endParaRPr lang="it-IT" sz="2400" dirty="0" smtClean="0"/>
          </a:p>
          <a:p>
            <a:r>
              <a:rPr lang="it-IT" sz="2400" b="1" dirty="0" smtClean="0"/>
              <a:t>«</a:t>
            </a:r>
            <a:r>
              <a:rPr lang="it-IT" sz="2400" b="1" i="1" dirty="0"/>
              <a:t>Do you do physical exercise, such as cycling</a:t>
            </a:r>
            <a:r>
              <a:rPr lang="it-IT" sz="2400" b="1" i="1" dirty="0" smtClean="0"/>
              <a:t>?»</a:t>
            </a:r>
            <a:endParaRPr lang="it-IT" sz="2400" b="1" dirty="0"/>
          </a:p>
          <a:p>
            <a:r>
              <a:rPr lang="it-IT" sz="2400" dirty="0"/>
              <a:t>This is a leading question because it will likely lead the respondent to focus only on </a:t>
            </a:r>
            <a:r>
              <a:rPr lang="it-IT" sz="2400" dirty="0" smtClean="0"/>
              <a:t>cycling</a:t>
            </a:r>
            <a:endParaRPr lang="it-IT" sz="2400" dirty="0"/>
          </a:p>
          <a:p>
            <a:endParaRPr lang="it-IT"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11245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9512" y="6445064"/>
            <a:ext cx="508000" cy="412936"/>
          </a:xfrm>
        </p:spPr>
        <p:txBody>
          <a:bodyPr/>
          <a:lstStyle/>
          <a:p>
            <a:pPr algn="l"/>
            <a:fld id="{A4718E96-B630-4444-9616-2A0B9CB88CBA}" type="slidenum">
              <a:rPr lang="en-US" b="1" smtClean="0"/>
              <a:pPr algn="l"/>
              <a:t>99</a:t>
            </a:fld>
            <a:endParaRPr lang="en-US" b="1"/>
          </a:p>
        </p:txBody>
      </p:sp>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smtClean="0"/>
              <a:t>Subjectivity</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778992" cy="4893647"/>
          </a:xfrm>
          <a:prstGeom prst="rect">
            <a:avLst/>
          </a:prstGeom>
          <a:noFill/>
        </p:spPr>
        <p:txBody>
          <a:bodyPr wrap="square" rtlCol="0">
            <a:spAutoFit/>
          </a:bodyPr>
          <a:lstStyle/>
          <a:p>
            <a:r>
              <a:rPr lang="it-IT" sz="2400" b="1" dirty="0" smtClean="0"/>
              <a:t>«</a:t>
            </a:r>
            <a:r>
              <a:rPr lang="it-IT" sz="2400" b="1" i="1" dirty="0"/>
              <a:t>Don't you agree that . . . </a:t>
            </a:r>
            <a:r>
              <a:rPr lang="it-IT" sz="2400" b="1" i="1" dirty="0" smtClean="0"/>
              <a:t>?»</a:t>
            </a:r>
          </a:p>
          <a:p>
            <a:r>
              <a:rPr lang="it-IT" sz="2400" dirty="0"/>
              <a:t>This negatively worded question leads respondents to answer </a:t>
            </a:r>
            <a:r>
              <a:rPr lang="it-IT" sz="2400" dirty="0" smtClean="0"/>
              <a:t>no. </a:t>
            </a:r>
            <a:r>
              <a:rPr lang="it-IT" sz="2400" dirty="0"/>
              <a:t>The preferred phrasing </a:t>
            </a:r>
            <a:r>
              <a:rPr lang="it-IT" sz="2400" dirty="0" smtClean="0"/>
              <a:t>is «Rate your level of agreement on...»</a:t>
            </a:r>
          </a:p>
          <a:p>
            <a:endParaRPr lang="it-IT" sz="2400" dirty="0" smtClean="0"/>
          </a:p>
          <a:p>
            <a:r>
              <a:rPr lang="it-IT" sz="2400" b="1" dirty="0" smtClean="0"/>
              <a:t>«Did you enjoy....»</a:t>
            </a:r>
          </a:p>
          <a:p>
            <a:r>
              <a:rPr lang="it-IT" sz="2400" dirty="0" smtClean="0"/>
              <a:t>The emphasis on enjoyment is too strong and could lead people to response with a higher score</a:t>
            </a:r>
            <a:endParaRPr lang="it-IT" sz="2400" dirty="0"/>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Unless you can prove that your questionnaire is unbiased, rely on standard ones!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58" y="553844"/>
            <a:ext cx="473742" cy="473742"/>
          </a:xfrm>
          <a:prstGeom prst="rect">
            <a:avLst/>
          </a:prstGeom>
        </p:spPr>
      </p:pic>
      <p:cxnSp>
        <p:nvCxnSpPr>
          <p:cNvPr id="9" name="Straight Connector 8"/>
          <p:cNvCxnSpPr/>
          <p:nvPr/>
        </p:nvCxnSpPr>
        <p:spPr>
          <a:xfrm>
            <a:off x="-207818" y="6434053"/>
            <a:ext cx="10732562" cy="0"/>
          </a:xfrm>
          <a:prstGeom prst="line">
            <a:avLst/>
          </a:prstGeom>
          <a:ln w="12700">
            <a:solidFill>
              <a:srgbClr val="01B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66658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5716</Words>
  <Application>Microsoft Office PowerPoint</Application>
  <PresentationFormat>Widescreen</PresentationFormat>
  <Paragraphs>908</Paragraphs>
  <Slides>108</Slides>
  <Notes>102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3" baseType="lpstr">
      <vt:lpstr>Arial</vt:lpstr>
      <vt:lpstr>Calibri</vt:lpstr>
      <vt:lpstr>Calibri Light</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FreeFly</dc:creator>
  <cp:lastModifiedBy>riccardo galdieri</cp:lastModifiedBy>
  <cp:revision>370</cp:revision>
  <dcterms:created xsi:type="dcterms:W3CDTF">2018-12-29T22:06:01Z</dcterms:created>
  <dcterms:modified xsi:type="dcterms:W3CDTF">2020-02-11T12:48:13Z</dcterms:modified>
</cp:coreProperties>
</file>