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61" r:id="rId3"/>
    <p:sldId id="320" r:id="rId4"/>
    <p:sldId id="362" r:id="rId5"/>
    <p:sldId id="363" r:id="rId6"/>
    <p:sldId id="364" r:id="rId7"/>
    <p:sldId id="365" r:id="rId8"/>
    <p:sldId id="366" r:id="rId9"/>
    <p:sldId id="312" r:id="rId10"/>
    <p:sldId id="367" r:id="rId11"/>
    <p:sldId id="332" r:id="rId12"/>
    <p:sldId id="369" r:id="rId13"/>
    <p:sldId id="368" r:id="rId14"/>
    <p:sldId id="370" r:id="rId15"/>
    <p:sldId id="371" r:id="rId16"/>
    <p:sldId id="372" r:id="rId17"/>
    <p:sldId id="373" r:id="rId18"/>
    <p:sldId id="330" r:id="rId19"/>
    <p:sldId id="376" r:id="rId20"/>
    <p:sldId id="379" r:id="rId21"/>
    <p:sldId id="378" r:id="rId22"/>
    <p:sldId id="380" r:id="rId23"/>
    <p:sldId id="375" r:id="rId24"/>
    <p:sldId id="374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391" r:id="rId35"/>
    <p:sldId id="393" r:id="rId36"/>
    <p:sldId id="397" r:id="rId37"/>
    <p:sldId id="396" r:id="rId38"/>
    <p:sldId id="398" r:id="rId39"/>
    <p:sldId id="27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42" autoAdjust="0"/>
  </p:normalViewPr>
  <p:slideViewPr>
    <p:cSldViewPr snapToGrid="0">
      <p:cViewPr varScale="1">
        <p:scale>
          <a:sx n="104" d="100"/>
          <a:sy n="104" d="100"/>
        </p:scale>
        <p:origin x="7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DEBE4-5A88-4463-BDE0-4DCB633925A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A0A8F-6554-4FB0-9D03-224426E45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7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38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66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54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33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40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76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88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25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52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93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8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08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70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26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94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689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8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596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63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820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181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675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312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80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0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92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91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18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5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2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6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4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4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9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6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2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5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381000" ty="0" sx="100000" sy="100000" flip="x" algn="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1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69282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smtClean="0">
                <a:solidFill>
                  <a:schemeClr val="accent6">
                    <a:lumMod val="50000"/>
                  </a:schemeClr>
                </a:solidFill>
              </a:rPr>
              <a:t>27/02/2019</a:t>
            </a:r>
            <a:endParaRPr lang="it-IT" sz="160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45" y="646538"/>
            <a:ext cx="2072640" cy="14965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848" y="637394"/>
            <a:ext cx="1511833" cy="15057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76272" y="2932138"/>
            <a:ext cx="7839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cap="small" err="1" smtClean="0"/>
              <a:t>Creazione</a:t>
            </a:r>
            <a:r>
              <a:rPr lang="en-GB" sz="4800" b="1" cap="small" smtClean="0"/>
              <a:t> e </a:t>
            </a:r>
            <a:r>
              <a:rPr lang="en-GB" sz="4800" b="1" cap="small" err="1" smtClean="0"/>
              <a:t>gestione</a:t>
            </a:r>
            <a:r>
              <a:rPr lang="en-GB" sz="4800" b="1" cap="small" smtClean="0"/>
              <a:t> di </a:t>
            </a:r>
            <a:r>
              <a:rPr lang="en-GB" sz="4800" b="1" cap="small" err="1" smtClean="0"/>
              <a:t>ambienti</a:t>
            </a:r>
            <a:r>
              <a:rPr lang="en-GB" sz="4800" b="1" cap="small" smtClean="0"/>
              <a:t> </a:t>
            </a:r>
            <a:r>
              <a:rPr lang="en-GB" sz="4800" b="1" cap="small" err="1" smtClean="0"/>
              <a:t>virtuali</a:t>
            </a:r>
            <a:endParaRPr lang="en-US" sz="4800" b="1" cap="small"/>
          </a:p>
        </p:txBody>
      </p:sp>
      <p:sp>
        <p:nvSpPr>
          <p:cNvPr id="19" name="TextBox 18"/>
          <p:cNvSpPr txBox="1"/>
          <p:nvPr/>
        </p:nvSpPr>
        <p:spPr>
          <a:xfrm>
            <a:off x="406401" y="5897670"/>
            <a:ext cx="32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/>
              <a:t>Speaker: </a:t>
            </a:r>
            <a:r>
              <a:rPr lang="it-IT" smtClean="0"/>
              <a:t>Riccardo Galdieri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10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/>
              <a:t>Dove eravamo rimasti</a:t>
            </a:r>
            <a:endParaRPr lang="en-US" sz="2800"/>
          </a:p>
          <a:p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553652"/>
              </p:ext>
            </p:extLst>
          </p:nvPr>
        </p:nvGraphicFramePr>
        <p:xfrm>
          <a:off x="2608702" y="2070947"/>
          <a:ext cx="6549812" cy="33104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8201"/>
                <a:gridCol w="1298042"/>
                <a:gridCol w="1173645"/>
                <a:gridCol w="1309962"/>
                <a:gridCol w="1309962"/>
              </a:tblGrid>
              <a:tr h="662093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ysClr val="windowText" lastClr="000000"/>
                          </a:solidFill>
                        </a:rPr>
                        <a:t>Velocità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ysClr val="windowText" lastClr="000000"/>
                          </a:solidFill>
                        </a:rPr>
                        <a:t>Controllo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ysClr val="windowText" lastClr="000000"/>
                          </a:solidFill>
                        </a:rPr>
                        <a:t>Numero</a:t>
                      </a:r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 di </a:t>
                      </a:r>
                      <a:r>
                        <a:rPr lang="en-GB" dirty="0" err="1" smtClean="0">
                          <a:solidFill>
                            <a:sysClr val="windowText" lastClr="000000"/>
                          </a:solidFill>
                        </a:rPr>
                        <a:t>Vertici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>
                          <a:solidFill>
                            <a:sysClr val="windowText" lastClr="000000"/>
                          </a:solidFill>
                        </a:rPr>
                        <a:t>Controllo</a:t>
                      </a:r>
                      <a:r>
                        <a:rPr lang="en-GB" baseline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mtClean="0">
                          <a:solidFill>
                            <a:sysClr val="windowText" lastClr="000000"/>
                          </a:solidFill>
                        </a:rPr>
                        <a:t>Topologia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093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Modellazione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MEDIA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TOTALE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 SCELTA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TOTALE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093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Sculpting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LENTO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PARZIALE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ALTO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MOLTO</a:t>
                      </a:r>
                      <a:r>
                        <a:rPr lang="en-GB" baseline="0" smtClean="0"/>
                        <a:t> BASSO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093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Generazione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baseline="0" dirty="0" err="1" smtClean="0"/>
                        <a:t>Procedurale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VELOCE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POCHISSIMO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DIPENDE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PARZIALE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093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Fotogrammetria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MOLTO LENTA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NESSUNO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MOLTO ALTA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NESSUNO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7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11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 - Blender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/>
              <a:t>Cosa sono i modificatori?</a:t>
            </a:r>
            <a:br>
              <a:rPr lang="en-US" sz="2400"/>
            </a:br>
            <a:r>
              <a:rPr lang="en-US" sz="2400"/>
              <a:t>	</a:t>
            </a:r>
            <a:endParaRPr lang="en-US" sz="2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7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12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 - Blender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/>
              <a:t>Cosa sono i modificatori?</a:t>
            </a:r>
            <a:br>
              <a:rPr lang="en-US" sz="2400"/>
            </a:br>
            <a:r>
              <a:rPr lang="en-US" sz="2400"/>
              <a:t>	I modificatori sono il modo che ha blender di implementare la </a:t>
            </a:r>
            <a:r>
              <a:rPr lang="en-US" sz="2400" smtClean="0"/>
              <a:t>	modellazione </a:t>
            </a:r>
            <a:r>
              <a:rPr lang="en-US" sz="2400"/>
              <a:t>non distruttiva.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4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13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 - Blender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/>
              <a:t>Cosa sono i modificatori?</a:t>
            </a:r>
            <a:br>
              <a:rPr lang="en-US" sz="2400"/>
            </a:br>
            <a:r>
              <a:rPr lang="en-US" sz="2400"/>
              <a:t>	I modificatori sono il modo che ha blender di implementare la </a:t>
            </a:r>
            <a:r>
              <a:rPr lang="en-US" sz="2400" smtClean="0"/>
              <a:t>	modellazione </a:t>
            </a:r>
            <a:r>
              <a:rPr lang="en-US" sz="2400"/>
              <a:t>non distruttiva.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Quali modificatori abbiamo visto?</a:t>
            </a:r>
            <a:br>
              <a:rPr lang="en-US" sz="2400" smtClean="0"/>
            </a:br>
            <a:r>
              <a:rPr lang="en-US" sz="2400" smtClean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14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 - Blender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/>
              <a:t>Cosa sono i modificatori?</a:t>
            </a:r>
            <a:br>
              <a:rPr lang="en-US" sz="2400"/>
            </a:br>
            <a:r>
              <a:rPr lang="en-US" sz="2400"/>
              <a:t>	I modificatori sono il modo che ha blender di implementare la </a:t>
            </a:r>
            <a:r>
              <a:rPr lang="en-US" sz="2400" smtClean="0"/>
              <a:t>	modellazione </a:t>
            </a:r>
            <a:r>
              <a:rPr lang="en-US" sz="2400"/>
              <a:t>non distruttiva.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Quali modificatori abbiamo visto?</a:t>
            </a:r>
            <a:br>
              <a:rPr lang="en-US" sz="2400" smtClean="0"/>
            </a:br>
            <a:r>
              <a:rPr lang="en-US" sz="2400" smtClean="0"/>
              <a:t>	Subsurf, mirror, array, solidify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8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15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 - Blender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/>
              <a:t>Cosa sono i modificatori?</a:t>
            </a:r>
            <a:br>
              <a:rPr lang="en-US" sz="2400"/>
            </a:br>
            <a:r>
              <a:rPr lang="en-US" sz="2400"/>
              <a:t>	I modificatori sono il modo che ha blender di implementare la </a:t>
            </a:r>
            <a:r>
              <a:rPr lang="en-US" sz="2400" smtClean="0"/>
              <a:t>	modellazione </a:t>
            </a:r>
            <a:r>
              <a:rPr lang="en-US" sz="2400"/>
              <a:t>non distruttiva.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Quali modificatori abbiamo visto?</a:t>
            </a:r>
            <a:br>
              <a:rPr lang="en-US" sz="2400" smtClean="0"/>
            </a:br>
            <a:r>
              <a:rPr lang="en-US" sz="2400" smtClean="0"/>
              <a:t>	Subsurf, mirror, array, solidify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Come si selezionano le assi locali in Blender?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7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16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Piccolo cambiamento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La lezione 6 offer molti prerequisiti che ci saranno utili nelle prossime lezioni, conviene quindi farla adesso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Non modificherò le slides già caricate col programma, l'ordine alla fine non è così rilevante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9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17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Overview del programma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Lezione 1) </a:t>
            </a:r>
            <a:r>
              <a:rPr lang="it-IT" dirty="0">
                <a:solidFill>
                  <a:srgbClr val="00B0F0"/>
                </a:solidFill>
              </a:rPr>
              <a:t>Introduzione </a:t>
            </a:r>
            <a:r>
              <a:rPr lang="it-IT" dirty="0" smtClean="0">
                <a:solidFill>
                  <a:srgbClr val="00B0F0"/>
                </a:solidFill>
              </a:rPr>
              <a:t>al corso, introduzione </a:t>
            </a:r>
            <a:r>
              <a:rPr lang="it-IT" dirty="0">
                <a:solidFill>
                  <a:srgbClr val="00B0F0"/>
                </a:solidFill>
              </a:rPr>
              <a:t>al 3D, possibili campi applicativi, introduzione teorica ai sistemi di riferimento per coordinate. Introduzione al concetto di </a:t>
            </a:r>
            <a:r>
              <a:rPr lang="it-IT" dirty="0" err="1">
                <a:solidFill>
                  <a:srgbClr val="00B0F0"/>
                </a:solidFill>
              </a:rPr>
              <a:t>mesh</a:t>
            </a:r>
            <a:r>
              <a:rPr lang="it-IT" dirty="0" smtClean="0">
                <a:solidFill>
                  <a:srgbClr val="00B0F0"/>
                </a:solidFill>
              </a:rPr>
              <a:t>, introduzione </a:t>
            </a:r>
            <a:r>
              <a:rPr lang="it-IT" dirty="0">
                <a:solidFill>
                  <a:srgbClr val="00B0F0"/>
                </a:solidFill>
              </a:rPr>
              <a:t>a </a:t>
            </a:r>
            <a:r>
              <a:rPr lang="it-IT" dirty="0" err="1" smtClean="0">
                <a:solidFill>
                  <a:srgbClr val="00B0F0"/>
                </a:solidFill>
              </a:rPr>
              <a:t>Blender</a:t>
            </a:r>
            <a:endParaRPr lang="it-IT" dirty="0" smtClean="0">
              <a:solidFill>
                <a:srgbClr val="00B0F0"/>
              </a:solidFill>
            </a:endParaRPr>
          </a:p>
          <a:p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rgbClr val="00B0F0"/>
                </a:solidFill>
              </a:rPr>
              <a:t>Lezione 2) </a:t>
            </a:r>
            <a:r>
              <a:rPr lang="it-IT" dirty="0">
                <a:solidFill>
                  <a:srgbClr val="00B0F0"/>
                </a:solidFill>
              </a:rPr>
              <a:t>Metodi di creazione di una </a:t>
            </a:r>
            <a:r>
              <a:rPr lang="it-IT" dirty="0" err="1" smtClean="0">
                <a:solidFill>
                  <a:srgbClr val="00B0F0"/>
                </a:solidFill>
              </a:rPr>
              <a:t>mesh</a:t>
            </a:r>
            <a:r>
              <a:rPr lang="it-IT" dirty="0" smtClean="0">
                <a:solidFill>
                  <a:srgbClr val="00B0F0"/>
                </a:solidFill>
              </a:rPr>
              <a:t>, trasformazioni </a:t>
            </a:r>
            <a:r>
              <a:rPr lang="it-IT" dirty="0">
                <a:solidFill>
                  <a:srgbClr val="00B0F0"/>
                </a:solidFill>
              </a:rPr>
              <a:t>di </a:t>
            </a:r>
            <a:r>
              <a:rPr lang="it-IT" dirty="0" smtClean="0">
                <a:solidFill>
                  <a:srgbClr val="00B0F0"/>
                </a:solidFill>
              </a:rPr>
              <a:t>base</a:t>
            </a:r>
            <a:r>
              <a:rPr lang="it-IT" smtClean="0">
                <a:solidFill>
                  <a:srgbClr val="00B0F0"/>
                </a:solidFill>
              </a:rPr>
              <a:t>, modificatori. </a:t>
            </a:r>
          </a:p>
          <a:p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Lezione 3) Introduzione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alle luci,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texture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e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UV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mapping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Implementazione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dei concetti in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Blender</a:t>
            </a:r>
            <a:endParaRPr lang="it-IT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Lezione 4) Studio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dei materiali e della composizione a nodi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Lezione 5) visita al laboratorio PERCRO</a:t>
            </a:r>
          </a:p>
          <a:p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Lezione 6) Introduzione </a:t>
            </a:r>
            <a:r>
              <a:rPr lang="it-IT" b="1" dirty="0">
                <a:solidFill>
                  <a:srgbClr val="FF0000"/>
                </a:solidFill>
              </a:rPr>
              <a:t>al </a:t>
            </a:r>
            <a:r>
              <a:rPr lang="it-IT" b="1" dirty="0" err="1">
                <a:solidFill>
                  <a:srgbClr val="FF0000"/>
                </a:solidFill>
              </a:rPr>
              <a:t>rendering</a:t>
            </a:r>
            <a:r>
              <a:rPr lang="it-IT" b="1" dirty="0">
                <a:solidFill>
                  <a:srgbClr val="FF0000"/>
                </a:solidFill>
              </a:rPr>
              <a:t>. Settaggi di scena, scene </a:t>
            </a:r>
            <a:r>
              <a:rPr lang="it-IT" b="1" dirty="0" err="1">
                <a:solidFill>
                  <a:srgbClr val="FF0000"/>
                </a:solidFill>
              </a:rPr>
              <a:t>graph</a:t>
            </a:r>
            <a:r>
              <a:rPr lang="it-IT" b="1" dirty="0">
                <a:solidFill>
                  <a:srgbClr val="FF0000"/>
                </a:solidFill>
              </a:rPr>
              <a:t> (ed ereditarietà), telecamere, livelli</a:t>
            </a:r>
            <a:r>
              <a:rPr lang="it-IT" b="1" dirty="0" smtClean="0">
                <a:solidFill>
                  <a:srgbClr val="FF0000"/>
                </a:solidFill>
              </a:rPr>
              <a:t>.</a:t>
            </a:r>
          </a:p>
          <a:p>
            <a:endParaRPr lang="it-IT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Lezione 7)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Introduzione all'animazione.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Rigging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skinning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, e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posing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Blend-shapes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 e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keyframing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. Accenno alla fisica. introduzione alle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timeline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. </a:t>
            </a:r>
            <a:endParaRPr lang="it-IT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Lezione 8)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Introduzione a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Unity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, concetti di base, differenze con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Unreal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2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14500" y="2817645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cap="small" smtClean="0"/>
              <a:t>Parte 1: La Scena</a:t>
            </a:r>
            <a:endParaRPr lang="en-US" sz="5400" b="1" cap="small"/>
          </a:p>
        </p:txBody>
      </p:sp>
    </p:spTree>
    <p:extLst>
      <p:ext uri="{BB962C8B-B14F-4D97-AF65-F5344CB8AC3E}">
        <p14:creationId xmlns:p14="http://schemas.microsoft.com/office/powerpoint/2010/main" val="32137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19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Scena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Finora abbiamo lavorato solo con modelli, ignorando completamente il resto degli oggetti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La scena non è composta solo e soltanto da modelli, ci sono altre componenti che vanno considerate per costruire il nostro rendering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Es.: Luci, particelle, telecamere, fisica, vento, etc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Così come nel cinema, il risultato finale è dettato dall'insieme di tutti questi fattori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0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854221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cap="small" smtClean="0"/>
              <a:t>Lezione 3: La scena</a:t>
            </a:r>
            <a:endParaRPr lang="en-US" sz="6600" b="1" cap="small"/>
          </a:p>
        </p:txBody>
      </p:sp>
    </p:spTree>
    <p:extLst>
      <p:ext uri="{BB962C8B-B14F-4D97-AF65-F5344CB8AC3E}">
        <p14:creationId xmlns:p14="http://schemas.microsoft.com/office/powerpoint/2010/main" val="6821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20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Gerarchia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Muovere gli oggetti uno alla volta è un fastidio.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Può capitare di avere più parti di un oggetto su diversi modelli. Questo può comportare difficoltà nell'applicare trasformazioni, o anche solo nel selezionare tutte le parti interessate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Per ovviare a questo problema, si possono creare delle GERARCHIE di oggetti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Muovendo il padre, tutti i figli lo seguono, come se fossero parte di esso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Sarà sempre possibile muovere i figli in maniera indipendente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/>
              <a:t>Per rendere un oggetto figlio di un altro, selezionare prima il figlio, poi il padre, poi cliccare CTRL+P, e selezionare "Set parent to Object</a:t>
            </a:r>
            <a:r>
              <a:rPr lang="en-US" sz="2400" smtClean="0"/>
              <a:t>"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6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21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Scene Manager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Blender ha una finestra dedicate che mostra gli oggetti in scena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Alcune opzioni possono facilitare lo</a:t>
            </a:r>
            <a:br>
              <a:rPr lang="en-US" sz="2400" smtClean="0"/>
            </a:br>
            <a:r>
              <a:rPr lang="en-US" sz="2400" smtClean="0"/>
              <a:t>sviluppo della scena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L'occhio mostra/nasconde gli oggetti</a:t>
            </a:r>
            <a:br>
              <a:rPr lang="en-US" sz="2400" smtClean="0"/>
            </a:br>
            <a:r>
              <a:rPr lang="en-US" sz="2400" smtClean="0"/>
              <a:t>dal viewport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Il puntatore gli rende selezionabili/non </a:t>
            </a:r>
            <a:r>
              <a:rPr lang="en-US" sz="2400"/>
              <a:t/>
            </a:r>
            <a:br>
              <a:rPr lang="en-US" sz="2400"/>
            </a:br>
            <a:r>
              <a:rPr lang="en-US" sz="2400" smtClean="0"/>
              <a:t>selezionabili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La telecamera gli include/esclude dal </a:t>
            </a:r>
            <a:br>
              <a:rPr lang="en-US" sz="2400" smtClean="0"/>
            </a:br>
            <a:r>
              <a:rPr lang="en-US" sz="2400" smtClean="0"/>
              <a:t>rendering finale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14586"/>
              </p:ext>
            </p:extLst>
          </p:nvPr>
        </p:nvGraphicFramePr>
        <p:xfrm>
          <a:off x="6155717" y="1965960"/>
          <a:ext cx="5035761" cy="4281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Image" r:id="rId5" imgW="6107760" imgH="5193360" progId="Photoshop.Image.18">
                  <p:embed/>
                </p:oleObj>
              </mc:Choice>
              <mc:Fallback>
                <p:oleObj name="Image" r:id="rId5" imgW="6107760" imgH="519336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55717" y="1965960"/>
                        <a:ext cx="5035761" cy="4281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39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22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Gerarchia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Il pannello laterale ha un bottone per le opzioni di scena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Da qui si può specificare la telecamera in uso</a:t>
            </a:r>
            <a:br>
              <a:rPr lang="en-US" sz="2400" smtClean="0"/>
            </a:br>
            <a:r>
              <a:rPr lang="en-US" sz="2400" smtClean="0"/>
              <a:t>e l'unità di misura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L'unità di misura può essere selezionata a partire da</a:t>
            </a:r>
            <a:br>
              <a:rPr lang="en-US" sz="2400" smtClean="0"/>
            </a:br>
            <a:r>
              <a:rPr lang="en-US" sz="2400" smtClean="0"/>
              <a:t>un insieme di presets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A quell punto, l'unità scelta sarà sostituita all'unità</a:t>
            </a:r>
            <a:r>
              <a:rPr lang="en-US" sz="2400"/>
              <a:t/>
            </a:r>
            <a:br>
              <a:rPr lang="en-US" sz="2400"/>
            </a:br>
            <a:r>
              <a:rPr lang="en-US" sz="2400" smtClean="0"/>
              <a:t>base di Blender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Gli altri settaggi vanno oltre lo scopo del corso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027384"/>
              </p:ext>
            </p:extLst>
          </p:nvPr>
        </p:nvGraphicFramePr>
        <p:xfrm>
          <a:off x="7717535" y="2329557"/>
          <a:ext cx="3599117" cy="3822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Image" r:id="rId5" imgW="6145920" imgH="6526800" progId="Photoshop.Image.18">
                  <p:embed/>
                </p:oleObj>
              </mc:Choice>
              <mc:Fallback>
                <p:oleObj name="Image" r:id="rId5" imgW="6145920" imgH="652680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17535" y="2329557"/>
                        <a:ext cx="3599117" cy="3822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6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14500" y="2817645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cap="small" smtClean="0"/>
              <a:t>Parte 2: La telecamera</a:t>
            </a:r>
            <a:endParaRPr lang="en-US" sz="5400" b="1" cap="small"/>
          </a:p>
        </p:txBody>
      </p:sp>
    </p:spTree>
    <p:extLst>
      <p:ext uri="{BB962C8B-B14F-4D97-AF65-F5344CB8AC3E}">
        <p14:creationId xmlns:p14="http://schemas.microsoft.com/office/powerpoint/2010/main" val="19403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24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Telecamera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Finora abbiamo lavorato con il viewport, ma non abbiamo ancora usato la vera telecamera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Ogni scena ha una o più telecamere che vengono utilizzate in fase di rendering, per determinare il risultato finale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Le telecamere che useremo si comportano esattamente come delle vere fotocamere/telecamere, con gli stessi parametri che vi aspettereste da una telecamera reale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Alcuni settaggi, come per esempio il formato di output della scena o la dimensione del file finale, sono invece settaggi di rendering (che vedremo tra poco)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8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25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Telecamera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La telecamera, come ogni altro oggetto in scena, ha una origine, e quindi vi si possono applicare transformazioni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In scena, la telecamera appare come un parallelepipedo con un  triangolo sulla cima, per indicarne l'attuale trasformazione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955133"/>
              </p:ext>
            </p:extLst>
          </p:nvPr>
        </p:nvGraphicFramePr>
        <p:xfrm>
          <a:off x="4317418" y="3304811"/>
          <a:ext cx="3381829" cy="3094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Image" r:id="rId5" imgW="2387160" imgH="2184120" progId="Photoshop.Image.18">
                  <p:embed/>
                </p:oleObj>
              </mc:Choice>
              <mc:Fallback>
                <p:oleObj name="Image" r:id="rId5" imgW="2387160" imgH="218412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7418" y="3304811"/>
                        <a:ext cx="3381829" cy="3094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0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26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Telecamera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/>
              <a:t>Per visualizzare l'attuale inquadratura della </a:t>
            </a:r>
            <a:r>
              <a:rPr lang="en-US" sz="2400" smtClean="0"/>
              <a:t>telecamera, premere </a:t>
            </a:r>
            <a:r>
              <a:rPr lang="en-US" sz="2400"/>
              <a:t>il tasto ZERO sul tastierino </a:t>
            </a:r>
            <a:r>
              <a:rPr lang="en-US" sz="2400" smtClean="0"/>
              <a:t>numerico (questa è detta camera view)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Questa sarà l'inquadratura che verrà utilizzata durante la fase di rendering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E' possibile (e molto comune) spostare la telecamera da camera view. Per farlo, selezionare la telecamera, entrare in camera view, e usare la tastiera per applicare le trasformazioni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E' possibile spostare la telecamera alla view del</a:t>
            </a:r>
            <a:br>
              <a:rPr lang="en-US" sz="2400" smtClean="0"/>
            </a:br>
            <a:r>
              <a:rPr lang="en-US" sz="2400" smtClean="0"/>
              <a:t>momento nel viewport premendo </a:t>
            </a:r>
            <a:br>
              <a:rPr lang="en-US" sz="2400" smtClean="0"/>
            </a:br>
            <a:r>
              <a:rPr lang="en-US" sz="2400" smtClean="0"/>
              <a:t>CTRL+ALT+NUMPAD0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261307"/>
              </p:ext>
            </p:extLst>
          </p:nvPr>
        </p:nvGraphicFramePr>
        <p:xfrm>
          <a:off x="7677626" y="3998552"/>
          <a:ext cx="3694816" cy="2212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Image" r:id="rId5" imgW="11301480" imgH="6768000" progId="Photoshop.Image.18">
                  <p:embed/>
                </p:oleObj>
              </mc:Choice>
              <mc:Fallback>
                <p:oleObj name="Image" r:id="rId5" imgW="11301480" imgH="676800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77626" y="3998552"/>
                        <a:ext cx="3694816" cy="2212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90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27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/>
              <a:t>Telecamera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Il pannello laterale ha un bottone per le opzioni della telecamera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Per accederci, bisogna avere la telecamera selezionata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 tre menù principali di questo pannello sono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Lente (lens)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Camera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Profondità (Depth of Field)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374306"/>
              </p:ext>
            </p:extLst>
          </p:nvPr>
        </p:nvGraphicFramePr>
        <p:xfrm>
          <a:off x="7908303" y="2241263"/>
          <a:ext cx="2734297" cy="4067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Image" r:id="rId5" imgW="6095160" imgH="9066600" progId="Photoshop.Image.18">
                  <p:embed/>
                </p:oleObj>
              </mc:Choice>
              <mc:Fallback>
                <p:oleObj name="Image" r:id="rId5" imgW="6095160" imgH="906660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08303" y="2241263"/>
                        <a:ext cx="2734297" cy="4067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6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28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Lente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Ci sono tre modalità che la telecamera può avere: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Prospettica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Ortografica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Panoramica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La modalità prospettica è quella più vicina alla realtà, consente di specificare la lunghezza focale della lente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La modalità ortografica annulla qualsiasi distorsione di lente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Facciamo un test: in blender, premete 5 sul</a:t>
            </a:r>
            <a:br>
              <a:rPr lang="en-US" sz="2400" smtClean="0"/>
            </a:br>
            <a:r>
              <a:rPr lang="en-US" sz="2400" smtClean="0"/>
              <a:t>tastierino numerico. Cosa succede?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755052"/>
              </p:ext>
            </p:extLst>
          </p:nvPr>
        </p:nvGraphicFramePr>
        <p:xfrm>
          <a:off x="7349650" y="4770713"/>
          <a:ext cx="4542086" cy="1382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Image" r:id="rId5" imgW="6133320" imgH="1866600" progId="Photoshop.Image.18">
                  <p:embed/>
                </p:oleObj>
              </mc:Choice>
              <mc:Fallback>
                <p:oleObj name="Image" r:id="rId5" imgW="6133320" imgH="186660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49650" y="4770713"/>
                        <a:ext cx="4542086" cy="1382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3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29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Camera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La camera gestisce la larghezza del sensore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Ci sono una marea di sensori già predefiniti in Blender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Sono utili principalmente quando si crea un misto tra</a:t>
            </a:r>
            <a:br>
              <a:rPr lang="en-US" sz="2400" smtClean="0"/>
            </a:br>
            <a:r>
              <a:rPr lang="en-US" sz="2400" smtClean="0"/>
              <a:t>immagini reali e modelli 3d contemporaneamente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Il 99% delle volte, è un settaggio che non vi sarà utile,</a:t>
            </a:r>
            <a:br>
              <a:rPr lang="en-US" sz="2400" smtClean="0"/>
            </a:br>
            <a:r>
              <a:rPr lang="en-US" sz="2400" smtClean="0"/>
              <a:t>ma è bene conoscerlo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905038"/>
              </p:ext>
            </p:extLst>
          </p:nvPr>
        </p:nvGraphicFramePr>
        <p:xfrm>
          <a:off x="8098102" y="1408175"/>
          <a:ext cx="3851656" cy="4812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Image" r:id="rId5" imgW="6057000" imgH="7567920" progId="Photoshop.Image.18">
                  <p:embed/>
                </p:oleObj>
              </mc:Choice>
              <mc:Fallback>
                <p:oleObj name="Image" r:id="rId5" imgW="6057000" imgH="756792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98102" y="1408175"/>
                        <a:ext cx="3851656" cy="4812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Trasformazioni: cosa abbiamo?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2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30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Profondità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La profondità di campo è difficile da ottenere in maniera "simulata"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Queste opzioni permettono di creare una "falsa" profondità di campo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E' possibile specificare un oggetto che sia in focus, lasciando a Blender l'incarico di sfocare il resto dell'immagine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596659"/>
              </p:ext>
            </p:extLst>
          </p:nvPr>
        </p:nvGraphicFramePr>
        <p:xfrm>
          <a:off x="3000601" y="3808756"/>
          <a:ext cx="6157913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Image" r:id="rId5" imgW="6158520" imgH="2323800" progId="Photoshop.Image.18">
                  <p:embed/>
                </p:oleObj>
              </mc:Choice>
              <mc:Fallback>
                <p:oleObj name="Image" r:id="rId5" imgW="6158520" imgH="232380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00601" y="3808756"/>
                        <a:ext cx="6157913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61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31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Profondità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13" y="1151343"/>
            <a:ext cx="771608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3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14500" y="2817645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cap="small" smtClean="0"/>
              <a:t>Parte 3: Rendering</a:t>
            </a:r>
            <a:endParaRPr lang="en-US" sz="5400" b="1" cap="small"/>
          </a:p>
        </p:txBody>
      </p:sp>
    </p:spTree>
    <p:extLst>
      <p:ext uri="{BB962C8B-B14F-4D97-AF65-F5344CB8AC3E}">
        <p14:creationId xmlns:p14="http://schemas.microsoft.com/office/powerpoint/2010/main" val="13881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33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Rendering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Ora che abbiamo una scena, dei modelli e delle telecamere, possiamo iniziare a parlare di RENDERING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E' un concetto che abbiamo parzialmente introdotto, ma che merita un capitolo a se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Secondo Wikipedia, </a:t>
            </a:r>
            <a:r>
              <a:rPr lang="it-IT" sz="2400"/>
              <a:t>identifica il processo </a:t>
            </a:r>
            <a:r>
              <a:rPr lang="it-IT" sz="2400" smtClean="0"/>
              <a:t>di </a:t>
            </a:r>
            <a:r>
              <a:rPr lang="it-IT" sz="2400"/>
              <a:t>generazione di un'immagine a partire da una descrizione matematica di una scena tridimensionale, interpretata da algoritmi che definiscono il colore di ogni punto dell'immagine </a:t>
            </a:r>
            <a:r>
              <a:rPr lang="it-IT" sz="2400" smtClean="0"/>
              <a:t>digitale</a:t>
            </a:r>
            <a:endParaRPr lang="it-IT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it-IT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it-IT" sz="2400" smtClean="0"/>
              <a:t>In altre parole, è il processo di calcolo dell'immagine finale a partire dagli elementi in scena</a:t>
            </a:r>
            <a:endParaRPr lang="en-US" sz="2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34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Rendering Engine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Il motore di rendering (engine) varia da applicazione ad applicazione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Ogni engine calcola il risultato finale in maniera diversa, quindi diversi engine produrranno diversi risultati finali, anche a parità di scena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Blender ne implementa due diversi, Blender Engine e Blender Cycles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Per questo corso, utilizzeremo Blender Cycles.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Ha più documentazione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E' più intuitivo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I materiali sono più completi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E' PBR nativamente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Chi si ricorda dove si cambia il rendering engine?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35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Il processo di rendering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In Cycles, il processo di rendering è INCREMENTALE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Il programma prende una sezione dello schermo di grandezza variabile, ed inizia a calcolarne il risultato. Ogni tot frame, il risultato migliora. Finito il numero di frame richiesti, passa ad una sezione dello schermo successiva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15322"/>
              </p:ext>
            </p:extLst>
          </p:nvPr>
        </p:nvGraphicFramePr>
        <p:xfrm>
          <a:off x="2298954" y="3652082"/>
          <a:ext cx="1855689" cy="2388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Image" r:id="rId5" imgW="3314160" imgH="4266360" progId="Photoshop.Image.18">
                  <p:embed/>
                </p:oleObj>
              </mc:Choice>
              <mc:Fallback>
                <p:oleObj name="Image" r:id="rId5" imgW="3314160" imgH="426636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98954" y="3652082"/>
                        <a:ext cx="1855689" cy="2388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385865"/>
              </p:ext>
            </p:extLst>
          </p:nvPr>
        </p:nvGraphicFramePr>
        <p:xfrm>
          <a:off x="5026406" y="3549736"/>
          <a:ext cx="1877314" cy="248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Image" r:id="rId7" imgW="3034800" imgH="4787280" progId="Photoshop.Image.18">
                  <p:embed/>
                </p:oleObj>
              </mc:Choice>
              <mc:Fallback>
                <p:oleObj name="Image" r:id="rId7" imgW="3034800" imgH="47872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6406" y="3549736"/>
                        <a:ext cx="1877314" cy="248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563012"/>
              </p:ext>
            </p:extLst>
          </p:nvPr>
        </p:nvGraphicFramePr>
        <p:xfrm>
          <a:off x="7775483" y="3652082"/>
          <a:ext cx="1758804" cy="2385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name="Image" r:id="rId9" imgW="3847320" imgH="5218920" progId="Photoshop.Image.18">
                  <p:embed/>
                </p:oleObj>
              </mc:Choice>
              <mc:Fallback>
                <p:oleObj name="Image" r:id="rId9" imgW="3847320" imgH="521892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75483" y="3652082"/>
                        <a:ext cx="1758804" cy="2385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51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36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Settaggi di Rendering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Come ormai abbiamo imparato a memoria, ogni cosa ha il suo menu dedicato nel pannello laterale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Il menu di rendering ha ben 14 schede, tutte </a:t>
            </a:r>
            <a:br>
              <a:rPr lang="en-US" sz="2400" smtClean="0"/>
            </a:br>
            <a:r>
              <a:rPr lang="en-US" sz="2400" smtClean="0"/>
              <a:t>opzioni che influenzano il risultato finale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Da qui si possono creare clip audio, clip video</a:t>
            </a:r>
            <a:br>
              <a:rPr lang="en-US" sz="2400" smtClean="0"/>
            </a:br>
            <a:r>
              <a:rPr lang="en-US" sz="2400" smtClean="0"/>
              <a:t>(animazioni) o immagini statiche.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I settaggi per le animazioni sono </a:t>
            </a:r>
            <a:br>
              <a:rPr lang="en-US" sz="2400" smtClean="0"/>
            </a:br>
            <a:r>
              <a:rPr lang="en-US" sz="2400" smtClean="0"/>
              <a:t>gli stessi che per le immagini statiche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Per iniziare il processo di rendering, bisogna </a:t>
            </a:r>
            <a:br>
              <a:rPr lang="en-US" sz="2400" smtClean="0"/>
            </a:br>
            <a:r>
              <a:rPr lang="en-US" sz="2400" smtClean="0"/>
              <a:t>cliccare il tasto "Render" e.... aspettare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71752"/>
              </p:ext>
            </p:extLst>
          </p:nvPr>
        </p:nvGraphicFramePr>
        <p:xfrm>
          <a:off x="7251752" y="2304288"/>
          <a:ext cx="3813523" cy="3987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Image" r:id="rId5" imgW="6107760" imgH="6387120" progId="Photoshop.Image.18">
                  <p:embed/>
                </p:oleObj>
              </mc:Choice>
              <mc:Fallback>
                <p:oleObj name="Image" r:id="rId5" imgW="6107760" imgH="638712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51752" y="2304288"/>
                        <a:ext cx="3813523" cy="3987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56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37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Dimensioni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La scheda dimensioni gestisce la grandezza del frame, ed il numero di frame da renderizzare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La risoluzione è la grandezza, in pixel, del risultato finale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Il valore percentuale sotto indica la percentuale di grandezza, serve a scalare uniformemente quei valori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Il frame range indica quali frame della</a:t>
            </a:r>
            <a:br>
              <a:rPr lang="en-US" sz="2400" smtClean="0"/>
            </a:br>
            <a:r>
              <a:rPr lang="en-US" sz="2400" smtClean="0"/>
              <a:t>timeline andranno renderizzati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Il Frame Rate, in caso di filmato, gestisce</a:t>
            </a:r>
            <a:br>
              <a:rPr lang="en-US" sz="2400" smtClean="0"/>
            </a:br>
            <a:r>
              <a:rPr lang="en-US" sz="2400" smtClean="0"/>
              <a:t>il numero di frame per secondo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510836"/>
              </p:ext>
            </p:extLst>
          </p:nvPr>
        </p:nvGraphicFramePr>
        <p:xfrm>
          <a:off x="6345936" y="3692799"/>
          <a:ext cx="5565585" cy="2607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Image" r:id="rId5" imgW="6018840" imgH="2818800" progId="Photoshop.Image.18">
                  <p:embed/>
                </p:oleObj>
              </mc:Choice>
              <mc:Fallback>
                <p:oleObj name="Image" r:id="rId5" imgW="6018840" imgH="281880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45936" y="3692799"/>
                        <a:ext cx="5565585" cy="2607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5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38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Output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Output gestisce il formato, inteso come codifica, delle immagini prodotte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L'opzione di default salva i file in una cartella temporanea, cancellandoli quando il programma viene chiuso. E' possibile cambiare tale destinazione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E' possibile scegliere tra molti formati predefiniti, ognuno con le sue opzioni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E' inoltre possibile scegliere</a:t>
            </a:r>
            <a:br>
              <a:rPr lang="en-US" sz="2400" smtClean="0"/>
            </a:br>
            <a:r>
              <a:rPr lang="en-US" sz="2400" smtClean="0"/>
              <a:t>se salvare in bianco e nero o</a:t>
            </a:r>
            <a:br>
              <a:rPr lang="en-US" sz="2400" smtClean="0"/>
            </a:br>
            <a:r>
              <a:rPr lang="en-US" sz="2400" smtClean="0"/>
              <a:t>a colori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770401"/>
              </p:ext>
            </p:extLst>
          </p:nvPr>
        </p:nvGraphicFramePr>
        <p:xfrm>
          <a:off x="5476830" y="3975986"/>
          <a:ext cx="6043613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Image" r:id="rId5" imgW="6044400" imgH="1917360" progId="Photoshop.Image.18">
                  <p:embed/>
                </p:oleObj>
              </mc:Choice>
              <mc:Fallback>
                <p:oleObj name="Image" r:id="rId5" imgW="6044400" imgH="191736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76830" y="3975986"/>
                        <a:ext cx="6043613" cy="191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1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39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DEMO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Oggi abbiamo messo molta carne al fuoco, anche se con meno tempo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Cerchiamo di fossilizzare bene i concetti spendendo il resto della giornata in Blender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7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4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Trasformazioni: </a:t>
            </a:r>
            <a:br>
              <a:rPr lang="en-US" sz="2400" smtClean="0"/>
            </a:br>
            <a:r>
              <a:rPr lang="en-US" sz="2400" smtClean="0"/>
              <a:t>	Traslazione, Rotazione e Scalatura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2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5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Trasformazioni: </a:t>
            </a:r>
            <a:br>
              <a:rPr lang="en-US" sz="2400" smtClean="0"/>
            </a:br>
            <a:r>
              <a:rPr lang="en-US" sz="2400" smtClean="0"/>
              <a:t>	Traslazione, Rotazione e Scalatura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Qual'è la differenza tra assi globali ed assi locali?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8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6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Trasformazioni: </a:t>
            </a:r>
            <a:br>
              <a:rPr lang="en-US" sz="2400" smtClean="0"/>
            </a:br>
            <a:r>
              <a:rPr lang="en-US" sz="2400" smtClean="0"/>
              <a:t>	Traslazione, Rotazione e Scalatura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Qual'è la differenza tra assi globali ed assi locali?</a:t>
            </a:r>
            <a:br>
              <a:rPr lang="en-US" sz="2400" smtClean="0"/>
            </a:br>
            <a:r>
              <a:rPr lang="en-US" sz="2400" smtClean="0"/>
              <a:t>	Gli assi globali sono una proprietà della scena e sono immutabili, 	quelle locali sono una proprietà dell'oggetto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3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7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Trasformazioni: </a:t>
            </a:r>
            <a:br>
              <a:rPr lang="en-US" sz="2400" smtClean="0"/>
            </a:br>
            <a:r>
              <a:rPr lang="en-US" sz="2400" smtClean="0"/>
              <a:t>	Traslazione, Rotazione e Scalatura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Qual'è la differenza tra assi globali ed assi locali?</a:t>
            </a:r>
            <a:br>
              <a:rPr lang="en-US" sz="2400" smtClean="0"/>
            </a:br>
            <a:r>
              <a:rPr lang="en-US" sz="2400" smtClean="0"/>
              <a:t>	Gli assi globali sono una proprietà della scena e sono immutabili, 	quelle locali sono una proprietà dell'oggetto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Quali metodi esistono per creare una mesh?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60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8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Trasformazioni: </a:t>
            </a:r>
            <a:br>
              <a:rPr lang="en-US" sz="2400" smtClean="0"/>
            </a:br>
            <a:r>
              <a:rPr lang="en-US" sz="2400" smtClean="0"/>
              <a:t>	Traslazione, Rotazione e Scalatura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Qual'è la differenza tra assi globali ed assi locali?</a:t>
            </a:r>
            <a:br>
              <a:rPr lang="en-US" sz="2400" smtClean="0"/>
            </a:br>
            <a:r>
              <a:rPr lang="en-US" sz="2400" smtClean="0"/>
              <a:t>	Gli assi globali sono una proprietà della scena e sono immutabili, 	quelle locali sono una proprietà dell'oggetto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Quali metodi esistono per creare una mesh</a:t>
            </a:r>
            <a:r>
              <a:rPr lang="en-US" sz="2400" smtClean="0"/>
              <a:t>?</a:t>
            </a:r>
            <a:br>
              <a:rPr lang="en-US" sz="2400" smtClean="0"/>
            </a:br>
            <a:r>
              <a:rPr lang="en-US" sz="2400" smtClean="0"/>
              <a:t>	Modellazione, sculpting, procedurale, fotogrammetria 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9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/>
              <a:t>Dove eravamo rimasti</a:t>
            </a:r>
            <a:endParaRPr lang="en-US" sz="2800"/>
          </a:p>
          <a:p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039919"/>
              </p:ext>
            </p:extLst>
          </p:nvPr>
        </p:nvGraphicFramePr>
        <p:xfrm>
          <a:off x="2608702" y="2070947"/>
          <a:ext cx="6549812" cy="33104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8201"/>
                <a:gridCol w="1298042"/>
                <a:gridCol w="1173645"/>
                <a:gridCol w="1309962"/>
                <a:gridCol w="1309962"/>
              </a:tblGrid>
              <a:tr h="662093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ysClr val="windowText" lastClr="000000"/>
                          </a:solidFill>
                        </a:rPr>
                        <a:t>Velocità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ysClr val="windowText" lastClr="000000"/>
                          </a:solidFill>
                        </a:rPr>
                        <a:t>Controllo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ysClr val="windowText" lastClr="000000"/>
                          </a:solidFill>
                        </a:rPr>
                        <a:t>Numero</a:t>
                      </a:r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 di </a:t>
                      </a:r>
                      <a:r>
                        <a:rPr lang="en-GB" dirty="0" err="1" smtClean="0">
                          <a:solidFill>
                            <a:sysClr val="windowText" lastClr="000000"/>
                          </a:solidFill>
                        </a:rPr>
                        <a:t>Vertici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>
                          <a:solidFill>
                            <a:sysClr val="windowText" lastClr="000000"/>
                          </a:solidFill>
                        </a:rPr>
                        <a:t>Controllo</a:t>
                      </a:r>
                      <a:r>
                        <a:rPr lang="en-GB" baseline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mtClean="0">
                          <a:solidFill>
                            <a:sysClr val="windowText" lastClr="000000"/>
                          </a:solidFill>
                        </a:rPr>
                        <a:t>Topologia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093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Modellazione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093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Sculpting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093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Generazione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baseline="0" dirty="0" err="1" smtClean="0"/>
                        <a:t>Procedurale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093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Fotogrammetria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1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1373</Words>
  <Application>Microsoft Office PowerPoint</Application>
  <PresentationFormat>Widescreen</PresentationFormat>
  <Paragraphs>312</Paragraphs>
  <Slides>39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FreeFly</dc:creator>
  <cp:lastModifiedBy>FreeFly</cp:lastModifiedBy>
  <cp:revision>172</cp:revision>
  <dcterms:created xsi:type="dcterms:W3CDTF">2018-12-29T22:06:01Z</dcterms:created>
  <dcterms:modified xsi:type="dcterms:W3CDTF">2019-02-27T07:17:08Z</dcterms:modified>
</cp:coreProperties>
</file>