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43.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41.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42.xml" ContentType="application/vnd.openxmlformats-officedocument.presentationml.notesSlide+xml"/>
  <Override PartName="/ppt/notesSlides/notesSlide4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92" r:id="rId3"/>
    <p:sldId id="291" r:id="rId4"/>
    <p:sldId id="313" r:id="rId5"/>
    <p:sldId id="311" r:id="rId6"/>
    <p:sldId id="314" r:id="rId7"/>
    <p:sldId id="295" r:id="rId8"/>
    <p:sldId id="296" r:id="rId9"/>
    <p:sldId id="316" r:id="rId10"/>
    <p:sldId id="300" r:id="rId11"/>
    <p:sldId id="312" r:id="rId12"/>
    <p:sldId id="301" r:id="rId13"/>
    <p:sldId id="317" r:id="rId14"/>
    <p:sldId id="299" r:id="rId15"/>
    <p:sldId id="298" r:id="rId16"/>
    <p:sldId id="310" r:id="rId17"/>
    <p:sldId id="320" r:id="rId18"/>
    <p:sldId id="269" r:id="rId19"/>
    <p:sldId id="272" r:id="rId20"/>
    <p:sldId id="273" r:id="rId21"/>
    <p:sldId id="271" r:id="rId22"/>
    <p:sldId id="286" r:id="rId23"/>
    <p:sldId id="287" r:id="rId24"/>
    <p:sldId id="289" r:id="rId25"/>
    <p:sldId id="326" r:id="rId26"/>
    <p:sldId id="334" r:id="rId27"/>
    <p:sldId id="288" r:id="rId28"/>
    <p:sldId id="294" r:id="rId29"/>
    <p:sldId id="327" r:id="rId30"/>
    <p:sldId id="328" r:id="rId31"/>
    <p:sldId id="329" r:id="rId32"/>
    <p:sldId id="330" r:id="rId33"/>
    <p:sldId id="293" r:id="rId34"/>
    <p:sldId id="335" r:id="rId35"/>
    <p:sldId id="305" r:id="rId36"/>
    <p:sldId id="306" r:id="rId37"/>
    <p:sldId id="302" r:id="rId38"/>
    <p:sldId id="308" r:id="rId39"/>
    <p:sldId id="332" r:id="rId40"/>
    <p:sldId id="263" r:id="rId41"/>
    <p:sldId id="266" r:id="rId42"/>
    <p:sldId id="267" r:id="rId43"/>
    <p:sldId id="268" r:id="rId44"/>
    <p:sldId id="265" r:id="rId45"/>
    <p:sldId id="270" r:id="rId46"/>
    <p:sldId id="276" r:id="rId47"/>
    <p:sldId id="282" r:id="rId48"/>
    <p:sldId id="323" r:id="rId49"/>
    <p:sldId id="281" r:id="rId50"/>
    <p:sldId id="278" r:id="rId51"/>
    <p:sldId id="324" r:id="rId52"/>
    <p:sldId id="279" r:id="rId53"/>
    <p:sldId id="280" r:id="rId54"/>
    <p:sldId id="283" r:id="rId55"/>
    <p:sldId id="325" r:id="rId56"/>
    <p:sldId id="275" r:id="rId57"/>
    <p:sldId id="307" r:id="rId58"/>
    <p:sldId id="337" r:id="rId59"/>
    <p:sldId id="338" r:id="rId60"/>
    <p:sldId id="336" r:id="rId61"/>
    <p:sldId id="315" r:id="rId62"/>
    <p:sldId id="340" r:id="rId63"/>
    <p:sldId id="339" r:id="rId64"/>
    <p:sldId id="341" r:id="rId65"/>
    <p:sldId id="342" r:id="rId66"/>
    <p:sldId id="28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87" autoAdjust="0"/>
  </p:normalViewPr>
  <p:slideViewPr>
    <p:cSldViewPr snapToGrid="0">
      <p:cViewPr varScale="1">
        <p:scale>
          <a:sx n="101" d="100"/>
          <a:sy n="101" d="100"/>
        </p:scale>
        <p:origin x="990"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131C3-8DAE-456F-9B3A-74C33DA840D7}" type="datetimeFigureOut">
              <a:rPr lang="en-US" smtClean="0"/>
              <a:t>4/19/2021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6605C-CCCE-422D-BCD6-5DB51A973635}" type="slidenum">
              <a:rPr lang="en-US" smtClean="0"/>
              <a:t>‹#›</a:t>
            </a:fld>
            <a:endParaRPr lang="en-US"/>
          </a:p>
        </p:txBody>
      </p:sp>
    </p:spTree>
    <p:extLst>
      <p:ext uri="{BB962C8B-B14F-4D97-AF65-F5344CB8AC3E}">
        <p14:creationId xmlns:p14="http://schemas.microsoft.com/office/powerpoint/2010/main" val="4029404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C6605C-CCCE-422D-BCD6-5DB51A973635}" type="slidenum">
              <a:rPr lang="en-US" smtClean="0"/>
              <a:t>1</a:t>
            </a:fld>
            <a:endParaRPr lang="en-US"/>
          </a:p>
        </p:txBody>
      </p:sp>
    </p:spTree>
    <p:extLst>
      <p:ext uri="{BB962C8B-B14F-4D97-AF65-F5344CB8AC3E}">
        <p14:creationId xmlns:p14="http://schemas.microsoft.com/office/powerpoint/2010/main" val="212484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11</a:t>
            </a:fld>
            <a:endParaRPr lang="en-US"/>
          </a:p>
        </p:txBody>
      </p:sp>
    </p:spTree>
    <p:extLst>
      <p:ext uri="{BB962C8B-B14F-4D97-AF65-F5344CB8AC3E}">
        <p14:creationId xmlns:p14="http://schemas.microsoft.com/office/powerpoint/2010/main" val="115477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12</a:t>
            </a:fld>
            <a:endParaRPr lang="en-US"/>
          </a:p>
        </p:txBody>
      </p:sp>
    </p:spTree>
    <p:extLst>
      <p:ext uri="{BB962C8B-B14F-4D97-AF65-F5344CB8AC3E}">
        <p14:creationId xmlns:p14="http://schemas.microsoft.com/office/powerpoint/2010/main" val="2639321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13</a:t>
            </a:fld>
            <a:endParaRPr lang="en-US"/>
          </a:p>
        </p:txBody>
      </p:sp>
    </p:spTree>
    <p:extLst>
      <p:ext uri="{BB962C8B-B14F-4D97-AF65-F5344CB8AC3E}">
        <p14:creationId xmlns:p14="http://schemas.microsoft.com/office/powerpoint/2010/main" val="280531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14</a:t>
            </a:fld>
            <a:endParaRPr lang="en-US"/>
          </a:p>
        </p:txBody>
      </p:sp>
    </p:spTree>
    <p:extLst>
      <p:ext uri="{BB962C8B-B14F-4D97-AF65-F5344CB8AC3E}">
        <p14:creationId xmlns:p14="http://schemas.microsoft.com/office/powerpoint/2010/main" val="3752700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16</a:t>
            </a:fld>
            <a:endParaRPr lang="en-US"/>
          </a:p>
        </p:txBody>
      </p:sp>
    </p:spTree>
    <p:extLst>
      <p:ext uri="{BB962C8B-B14F-4D97-AF65-F5344CB8AC3E}">
        <p14:creationId xmlns:p14="http://schemas.microsoft.com/office/powerpoint/2010/main" val="129848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17</a:t>
            </a:fld>
            <a:endParaRPr lang="en-US"/>
          </a:p>
        </p:txBody>
      </p:sp>
    </p:spTree>
    <p:extLst>
      <p:ext uri="{BB962C8B-B14F-4D97-AF65-F5344CB8AC3E}">
        <p14:creationId xmlns:p14="http://schemas.microsoft.com/office/powerpoint/2010/main" val="4020258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18</a:t>
            </a:fld>
            <a:endParaRPr lang="en-GB"/>
          </a:p>
        </p:txBody>
      </p:sp>
    </p:spTree>
    <p:extLst>
      <p:ext uri="{BB962C8B-B14F-4D97-AF65-F5344CB8AC3E}">
        <p14:creationId xmlns:p14="http://schemas.microsoft.com/office/powerpoint/2010/main" val="195590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19</a:t>
            </a:fld>
            <a:endParaRPr lang="en-GB"/>
          </a:p>
        </p:txBody>
      </p:sp>
    </p:spTree>
    <p:extLst>
      <p:ext uri="{BB962C8B-B14F-4D97-AF65-F5344CB8AC3E}">
        <p14:creationId xmlns:p14="http://schemas.microsoft.com/office/powerpoint/2010/main" val="1164812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20</a:t>
            </a:fld>
            <a:endParaRPr lang="en-GB"/>
          </a:p>
        </p:txBody>
      </p:sp>
    </p:spTree>
    <p:extLst>
      <p:ext uri="{BB962C8B-B14F-4D97-AF65-F5344CB8AC3E}">
        <p14:creationId xmlns:p14="http://schemas.microsoft.com/office/powerpoint/2010/main" val="3814120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21</a:t>
            </a:fld>
            <a:endParaRPr lang="en-GB"/>
          </a:p>
        </p:txBody>
      </p:sp>
    </p:spTree>
    <p:extLst>
      <p:ext uri="{BB962C8B-B14F-4D97-AF65-F5344CB8AC3E}">
        <p14:creationId xmlns:p14="http://schemas.microsoft.com/office/powerpoint/2010/main" val="85818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2</a:t>
            </a:fld>
            <a:endParaRPr lang="en-US"/>
          </a:p>
        </p:txBody>
      </p:sp>
    </p:spTree>
    <p:extLst>
      <p:ext uri="{BB962C8B-B14F-4D97-AF65-F5344CB8AC3E}">
        <p14:creationId xmlns:p14="http://schemas.microsoft.com/office/powerpoint/2010/main" val="2920841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22</a:t>
            </a:fld>
            <a:endParaRPr lang="en-GB"/>
          </a:p>
        </p:txBody>
      </p:sp>
    </p:spTree>
    <p:extLst>
      <p:ext uri="{BB962C8B-B14F-4D97-AF65-F5344CB8AC3E}">
        <p14:creationId xmlns:p14="http://schemas.microsoft.com/office/powerpoint/2010/main" val="2714094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23</a:t>
            </a:fld>
            <a:endParaRPr lang="en-GB"/>
          </a:p>
        </p:txBody>
      </p:sp>
    </p:spTree>
    <p:extLst>
      <p:ext uri="{BB962C8B-B14F-4D97-AF65-F5344CB8AC3E}">
        <p14:creationId xmlns:p14="http://schemas.microsoft.com/office/powerpoint/2010/main" val="4147294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24</a:t>
            </a:fld>
            <a:endParaRPr lang="en-GB"/>
          </a:p>
        </p:txBody>
      </p:sp>
    </p:spTree>
    <p:extLst>
      <p:ext uri="{BB962C8B-B14F-4D97-AF65-F5344CB8AC3E}">
        <p14:creationId xmlns:p14="http://schemas.microsoft.com/office/powerpoint/2010/main" val="29594463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25</a:t>
            </a:fld>
            <a:endParaRPr lang="en-GB"/>
          </a:p>
        </p:txBody>
      </p:sp>
    </p:spTree>
    <p:extLst>
      <p:ext uri="{BB962C8B-B14F-4D97-AF65-F5344CB8AC3E}">
        <p14:creationId xmlns:p14="http://schemas.microsoft.com/office/powerpoint/2010/main" val="316364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26</a:t>
            </a:fld>
            <a:endParaRPr lang="en-GB"/>
          </a:p>
        </p:txBody>
      </p:sp>
    </p:spTree>
    <p:extLst>
      <p:ext uri="{BB962C8B-B14F-4D97-AF65-F5344CB8AC3E}">
        <p14:creationId xmlns:p14="http://schemas.microsoft.com/office/powerpoint/2010/main" val="905027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27</a:t>
            </a:fld>
            <a:endParaRPr lang="en-GB"/>
          </a:p>
        </p:txBody>
      </p:sp>
    </p:spTree>
    <p:extLst>
      <p:ext uri="{BB962C8B-B14F-4D97-AF65-F5344CB8AC3E}">
        <p14:creationId xmlns:p14="http://schemas.microsoft.com/office/powerpoint/2010/main" val="2799278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28</a:t>
            </a:fld>
            <a:endParaRPr lang="en-GB"/>
          </a:p>
        </p:txBody>
      </p:sp>
    </p:spTree>
    <p:extLst>
      <p:ext uri="{BB962C8B-B14F-4D97-AF65-F5344CB8AC3E}">
        <p14:creationId xmlns:p14="http://schemas.microsoft.com/office/powerpoint/2010/main" val="1304653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29</a:t>
            </a:fld>
            <a:endParaRPr lang="en-GB"/>
          </a:p>
        </p:txBody>
      </p:sp>
    </p:spTree>
    <p:extLst>
      <p:ext uri="{BB962C8B-B14F-4D97-AF65-F5344CB8AC3E}">
        <p14:creationId xmlns:p14="http://schemas.microsoft.com/office/powerpoint/2010/main" val="2856928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30</a:t>
            </a:fld>
            <a:endParaRPr lang="en-GB"/>
          </a:p>
        </p:txBody>
      </p:sp>
    </p:spTree>
    <p:extLst>
      <p:ext uri="{BB962C8B-B14F-4D97-AF65-F5344CB8AC3E}">
        <p14:creationId xmlns:p14="http://schemas.microsoft.com/office/powerpoint/2010/main" val="3844984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31</a:t>
            </a:fld>
            <a:endParaRPr lang="en-GB"/>
          </a:p>
        </p:txBody>
      </p:sp>
    </p:spTree>
    <p:extLst>
      <p:ext uri="{BB962C8B-B14F-4D97-AF65-F5344CB8AC3E}">
        <p14:creationId xmlns:p14="http://schemas.microsoft.com/office/powerpoint/2010/main" val="3447775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3</a:t>
            </a:fld>
            <a:endParaRPr lang="en-US"/>
          </a:p>
        </p:txBody>
      </p:sp>
    </p:spTree>
    <p:extLst>
      <p:ext uri="{BB962C8B-B14F-4D97-AF65-F5344CB8AC3E}">
        <p14:creationId xmlns:p14="http://schemas.microsoft.com/office/powerpoint/2010/main" val="2983789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32</a:t>
            </a:fld>
            <a:endParaRPr lang="en-GB"/>
          </a:p>
        </p:txBody>
      </p:sp>
    </p:spTree>
    <p:extLst>
      <p:ext uri="{BB962C8B-B14F-4D97-AF65-F5344CB8AC3E}">
        <p14:creationId xmlns:p14="http://schemas.microsoft.com/office/powerpoint/2010/main" val="3664950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33</a:t>
            </a:fld>
            <a:endParaRPr lang="en-GB"/>
          </a:p>
        </p:txBody>
      </p:sp>
    </p:spTree>
    <p:extLst>
      <p:ext uri="{BB962C8B-B14F-4D97-AF65-F5344CB8AC3E}">
        <p14:creationId xmlns:p14="http://schemas.microsoft.com/office/powerpoint/2010/main" val="4288007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34</a:t>
            </a:fld>
            <a:endParaRPr lang="en-GB"/>
          </a:p>
        </p:txBody>
      </p:sp>
    </p:spTree>
    <p:extLst>
      <p:ext uri="{BB962C8B-B14F-4D97-AF65-F5344CB8AC3E}">
        <p14:creationId xmlns:p14="http://schemas.microsoft.com/office/powerpoint/2010/main" val="15007845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35</a:t>
            </a:fld>
            <a:endParaRPr lang="en-GB"/>
          </a:p>
        </p:txBody>
      </p:sp>
    </p:spTree>
    <p:extLst>
      <p:ext uri="{BB962C8B-B14F-4D97-AF65-F5344CB8AC3E}">
        <p14:creationId xmlns:p14="http://schemas.microsoft.com/office/powerpoint/2010/main" val="4251219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36</a:t>
            </a:fld>
            <a:endParaRPr lang="en-GB"/>
          </a:p>
        </p:txBody>
      </p:sp>
    </p:spTree>
    <p:extLst>
      <p:ext uri="{BB962C8B-B14F-4D97-AF65-F5344CB8AC3E}">
        <p14:creationId xmlns:p14="http://schemas.microsoft.com/office/powerpoint/2010/main" val="2506107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37</a:t>
            </a:fld>
            <a:endParaRPr lang="en-GB"/>
          </a:p>
        </p:txBody>
      </p:sp>
    </p:spTree>
    <p:extLst>
      <p:ext uri="{BB962C8B-B14F-4D97-AF65-F5344CB8AC3E}">
        <p14:creationId xmlns:p14="http://schemas.microsoft.com/office/powerpoint/2010/main" val="1484433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38</a:t>
            </a:fld>
            <a:endParaRPr lang="en-GB"/>
          </a:p>
        </p:txBody>
      </p:sp>
    </p:spTree>
    <p:extLst>
      <p:ext uri="{BB962C8B-B14F-4D97-AF65-F5344CB8AC3E}">
        <p14:creationId xmlns:p14="http://schemas.microsoft.com/office/powerpoint/2010/main" val="2411149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39</a:t>
            </a:fld>
            <a:endParaRPr lang="en-GB"/>
          </a:p>
        </p:txBody>
      </p:sp>
    </p:spTree>
    <p:extLst>
      <p:ext uri="{BB962C8B-B14F-4D97-AF65-F5344CB8AC3E}">
        <p14:creationId xmlns:p14="http://schemas.microsoft.com/office/powerpoint/2010/main" val="3105930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40</a:t>
            </a:fld>
            <a:endParaRPr lang="en-GB"/>
          </a:p>
        </p:txBody>
      </p:sp>
    </p:spTree>
    <p:extLst>
      <p:ext uri="{BB962C8B-B14F-4D97-AF65-F5344CB8AC3E}">
        <p14:creationId xmlns:p14="http://schemas.microsoft.com/office/powerpoint/2010/main" val="1287936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41</a:t>
            </a:fld>
            <a:endParaRPr lang="en-GB"/>
          </a:p>
        </p:txBody>
      </p:sp>
    </p:spTree>
    <p:extLst>
      <p:ext uri="{BB962C8B-B14F-4D97-AF65-F5344CB8AC3E}">
        <p14:creationId xmlns:p14="http://schemas.microsoft.com/office/powerpoint/2010/main" val="2050626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4</a:t>
            </a:fld>
            <a:endParaRPr lang="en-US"/>
          </a:p>
        </p:txBody>
      </p:sp>
    </p:spTree>
    <p:extLst>
      <p:ext uri="{BB962C8B-B14F-4D97-AF65-F5344CB8AC3E}">
        <p14:creationId xmlns:p14="http://schemas.microsoft.com/office/powerpoint/2010/main" val="8431632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42</a:t>
            </a:fld>
            <a:endParaRPr lang="en-GB"/>
          </a:p>
        </p:txBody>
      </p:sp>
    </p:spTree>
    <p:extLst>
      <p:ext uri="{BB962C8B-B14F-4D97-AF65-F5344CB8AC3E}">
        <p14:creationId xmlns:p14="http://schemas.microsoft.com/office/powerpoint/2010/main" val="409108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43</a:t>
            </a:fld>
            <a:endParaRPr lang="en-GB"/>
          </a:p>
        </p:txBody>
      </p:sp>
    </p:spTree>
    <p:extLst>
      <p:ext uri="{BB962C8B-B14F-4D97-AF65-F5344CB8AC3E}">
        <p14:creationId xmlns:p14="http://schemas.microsoft.com/office/powerpoint/2010/main" val="3191390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44</a:t>
            </a:fld>
            <a:endParaRPr lang="en-GB"/>
          </a:p>
        </p:txBody>
      </p:sp>
    </p:spTree>
    <p:extLst>
      <p:ext uri="{BB962C8B-B14F-4D97-AF65-F5344CB8AC3E}">
        <p14:creationId xmlns:p14="http://schemas.microsoft.com/office/powerpoint/2010/main" val="10628280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45</a:t>
            </a:fld>
            <a:endParaRPr lang="en-GB"/>
          </a:p>
        </p:txBody>
      </p:sp>
    </p:spTree>
    <p:extLst>
      <p:ext uri="{BB962C8B-B14F-4D97-AF65-F5344CB8AC3E}">
        <p14:creationId xmlns:p14="http://schemas.microsoft.com/office/powerpoint/2010/main" val="2180266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46</a:t>
            </a:fld>
            <a:endParaRPr lang="en-GB"/>
          </a:p>
        </p:txBody>
      </p:sp>
    </p:spTree>
    <p:extLst>
      <p:ext uri="{BB962C8B-B14F-4D97-AF65-F5344CB8AC3E}">
        <p14:creationId xmlns:p14="http://schemas.microsoft.com/office/powerpoint/2010/main" val="460220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47</a:t>
            </a:fld>
            <a:endParaRPr lang="en-GB"/>
          </a:p>
        </p:txBody>
      </p:sp>
    </p:spTree>
    <p:extLst>
      <p:ext uri="{BB962C8B-B14F-4D97-AF65-F5344CB8AC3E}">
        <p14:creationId xmlns:p14="http://schemas.microsoft.com/office/powerpoint/2010/main" val="120514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48</a:t>
            </a:fld>
            <a:endParaRPr lang="en-GB"/>
          </a:p>
        </p:txBody>
      </p:sp>
    </p:spTree>
    <p:extLst>
      <p:ext uri="{BB962C8B-B14F-4D97-AF65-F5344CB8AC3E}">
        <p14:creationId xmlns:p14="http://schemas.microsoft.com/office/powerpoint/2010/main" val="30746230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49</a:t>
            </a:fld>
            <a:endParaRPr lang="en-GB"/>
          </a:p>
        </p:txBody>
      </p:sp>
    </p:spTree>
    <p:extLst>
      <p:ext uri="{BB962C8B-B14F-4D97-AF65-F5344CB8AC3E}">
        <p14:creationId xmlns:p14="http://schemas.microsoft.com/office/powerpoint/2010/main" val="29449324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50</a:t>
            </a:fld>
            <a:endParaRPr lang="en-GB"/>
          </a:p>
        </p:txBody>
      </p:sp>
    </p:spTree>
    <p:extLst>
      <p:ext uri="{BB962C8B-B14F-4D97-AF65-F5344CB8AC3E}">
        <p14:creationId xmlns:p14="http://schemas.microsoft.com/office/powerpoint/2010/main" val="3023703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51</a:t>
            </a:fld>
            <a:endParaRPr lang="en-GB"/>
          </a:p>
        </p:txBody>
      </p:sp>
    </p:spTree>
    <p:extLst>
      <p:ext uri="{BB962C8B-B14F-4D97-AF65-F5344CB8AC3E}">
        <p14:creationId xmlns:p14="http://schemas.microsoft.com/office/powerpoint/2010/main" val="210814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5</a:t>
            </a:fld>
            <a:endParaRPr lang="en-US"/>
          </a:p>
        </p:txBody>
      </p:sp>
    </p:spTree>
    <p:extLst>
      <p:ext uri="{BB962C8B-B14F-4D97-AF65-F5344CB8AC3E}">
        <p14:creationId xmlns:p14="http://schemas.microsoft.com/office/powerpoint/2010/main" val="1363680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52</a:t>
            </a:fld>
            <a:endParaRPr lang="en-GB"/>
          </a:p>
        </p:txBody>
      </p:sp>
    </p:spTree>
    <p:extLst>
      <p:ext uri="{BB962C8B-B14F-4D97-AF65-F5344CB8AC3E}">
        <p14:creationId xmlns:p14="http://schemas.microsoft.com/office/powerpoint/2010/main" val="900033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53</a:t>
            </a:fld>
            <a:endParaRPr lang="en-GB"/>
          </a:p>
        </p:txBody>
      </p:sp>
    </p:spTree>
    <p:extLst>
      <p:ext uri="{BB962C8B-B14F-4D97-AF65-F5344CB8AC3E}">
        <p14:creationId xmlns:p14="http://schemas.microsoft.com/office/powerpoint/2010/main" val="10869416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54</a:t>
            </a:fld>
            <a:endParaRPr lang="en-GB"/>
          </a:p>
        </p:txBody>
      </p:sp>
    </p:spTree>
    <p:extLst>
      <p:ext uri="{BB962C8B-B14F-4D97-AF65-F5344CB8AC3E}">
        <p14:creationId xmlns:p14="http://schemas.microsoft.com/office/powerpoint/2010/main" val="1992291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55</a:t>
            </a:fld>
            <a:endParaRPr lang="en-GB"/>
          </a:p>
        </p:txBody>
      </p:sp>
    </p:spTree>
    <p:extLst>
      <p:ext uri="{BB962C8B-B14F-4D97-AF65-F5344CB8AC3E}">
        <p14:creationId xmlns:p14="http://schemas.microsoft.com/office/powerpoint/2010/main" val="23369034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17580001-FF83-45DE-89CE-F8B288ECB236}" type="slidenum">
              <a:rPr lang="en-GB" smtClean="0"/>
              <a:t>56</a:t>
            </a:fld>
            <a:endParaRPr lang="en-GB"/>
          </a:p>
        </p:txBody>
      </p:sp>
    </p:spTree>
    <p:extLst>
      <p:ext uri="{BB962C8B-B14F-4D97-AF65-F5344CB8AC3E}">
        <p14:creationId xmlns:p14="http://schemas.microsoft.com/office/powerpoint/2010/main" val="19146822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58</a:t>
            </a:fld>
            <a:endParaRPr lang="en-US"/>
          </a:p>
        </p:txBody>
      </p:sp>
    </p:spTree>
    <p:extLst>
      <p:ext uri="{BB962C8B-B14F-4D97-AF65-F5344CB8AC3E}">
        <p14:creationId xmlns:p14="http://schemas.microsoft.com/office/powerpoint/2010/main" val="13374693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59</a:t>
            </a:fld>
            <a:endParaRPr lang="en-US"/>
          </a:p>
        </p:txBody>
      </p:sp>
    </p:spTree>
    <p:extLst>
      <p:ext uri="{BB962C8B-B14F-4D97-AF65-F5344CB8AC3E}">
        <p14:creationId xmlns:p14="http://schemas.microsoft.com/office/powerpoint/2010/main" val="37584710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60</a:t>
            </a:fld>
            <a:endParaRPr lang="en-US"/>
          </a:p>
        </p:txBody>
      </p:sp>
    </p:spTree>
    <p:extLst>
      <p:ext uri="{BB962C8B-B14F-4D97-AF65-F5344CB8AC3E}">
        <p14:creationId xmlns:p14="http://schemas.microsoft.com/office/powerpoint/2010/main" val="25107540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61</a:t>
            </a:fld>
            <a:endParaRPr lang="en-US"/>
          </a:p>
        </p:txBody>
      </p:sp>
    </p:spTree>
    <p:extLst>
      <p:ext uri="{BB962C8B-B14F-4D97-AF65-F5344CB8AC3E}">
        <p14:creationId xmlns:p14="http://schemas.microsoft.com/office/powerpoint/2010/main" val="22585504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62</a:t>
            </a:fld>
            <a:endParaRPr lang="en-US"/>
          </a:p>
        </p:txBody>
      </p:sp>
    </p:spTree>
    <p:extLst>
      <p:ext uri="{BB962C8B-B14F-4D97-AF65-F5344CB8AC3E}">
        <p14:creationId xmlns:p14="http://schemas.microsoft.com/office/powerpoint/2010/main" val="54999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a:t>
            </a:fld>
            <a:endParaRPr lang="en-US"/>
          </a:p>
        </p:txBody>
      </p:sp>
    </p:spTree>
    <p:extLst>
      <p:ext uri="{BB962C8B-B14F-4D97-AF65-F5344CB8AC3E}">
        <p14:creationId xmlns:p14="http://schemas.microsoft.com/office/powerpoint/2010/main" val="4525763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63</a:t>
            </a:fld>
            <a:endParaRPr lang="en-US"/>
          </a:p>
        </p:txBody>
      </p:sp>
    </p:spTree>
    <p:extLst>
      <p:ext uri="{BB962C8B-B14F-4D97-AF65-F5344CB8AC3E}">
        <p14:creationId xmlns:p14="http://schemas.microsoft.com/office/powerpoint/2010/main" val="26581356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64</a:t>
            </a:fld>
            <a:endParaRPr lang="en-US"/>
          </a:p>
        </p:txBody>
      </p:sp>
    </p:spTree>
    <p:extLst>
      <p:ext uri="{BB962C8B-B14F-4D97-AF65-F5344CB8AC3E}">
        <p14:creationId xmlns:p14="http://schemas.microsoft.com/office/powerpoint/2010/main" val="8283546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65</a:t>
            </a:fld>
            <a:endParaRPr lang="en-US"/>
          </a:p>
        </p:txBody>
      </p:sp>
    </p:spTree>
    <p:extLst>
      <p:ext uri="{BB962C8B-B14F-4D97-AF65-F5344CB8AC3E}">
        <p14:creationId xmlns:p14="http://schemas.microsoft.com/office/powerpoint/2010/main" val="34580888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66</a:t>
            </a:fld>
            <a:endParaRPr lang="en-US"/>
          </a:p>
        </p:txBody>
      </p:sp>
    </p:spTree>
    <p:extLst>
      <p:ext uri="{BB962C8B-B14F-4D97-AF65-F5344CB8AC3E}">
        <p14:creationId xmlns:p14="http://schemas.microsoft.com/office/powerpoint/2010/main" val="721665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C6605C-CCCE-422D-BCD6-5DB51A973635}" type="slidenum">
              <a:rPr lang="en-US" smtClean="0"/>
              <a:t>8</a:t>
            </a:fld>
            <a:endParaRPr lang="en-US"/>
          </a:p>
        </p:txBody>
      </p:sp>
    </p:spTree>
    <p:extLst>
      <p:ext uri="{BB962C8B-B14F-4D97-AF65-F5344CB8AC3E}">
        <p14:creationId xmlns:p14="http://schemas.microsoft.com/office/powerpoint/2010/main" val="329577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9</a:t>
            </a:fld>
            <a:endParaRPr lang="en-US"/>
          </a:p>
        </p:txBody>
      </p:sp>
    </p:spTree>
    <p:extLst>
      <p:ext uri="{BB962C8B-B14F-4D97-AF65-F5344CB8AC3E}">
        <p14:creationId xmlns:p14="http://schemas.microsoft.com/office/powerpoint/2010/main" val="2400784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C6605C-CCCE-422D-BCD6-5DB51A973635}" type="slidenum">
              <a:rPr lang="en-US" smtClean="0"/>
              <a:t>10</a:t>
            </a:fld>
            <a:endParaRPr lang="en-US"/>
          </a:p>
        </p:txBody>
      </p:sp>
    </p:spTree>
    <p:extLst>
      <p:ext uri="{BB962C8B-B14F-4D97-AF65-F5344CB8AC3E}">
        <p14:creationId xmlns:p14="http://schemas.microsoft.com/office/powerpoint/2010/main" val="933381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DFC65F6-F209-41C4-9B9C-E075A4999B8A}"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513239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FC65F6-F209-41C4-9B9C-E075A4999B8A}"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3617503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FC65F6-F209-41C4-9B9C-E075A4999B8A}"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1310410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FC65F6-F209-41C4-9B9C-E075A4999B8A}"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982371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FC65F6-F209-41C4-9B9C-E075A4999B8A}" type="datetimeFigureOut">
              <a:rPr lang="en-US" smtClean="0"/>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147541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FC65F6-F209-41C4-9B9C-E075A4999B8A}"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223543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FC65F6-F209-41C4-9B9C-E075A4999B8A}" type="datetimeFigureOut">
              <a:rPr lang="en-US" smtClean="0"/>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307412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FC65F6-F209-41C4-9B9C-E075A4999B8A}" type="datetimeFigureOut">
              <a:rPr lang="en-US" smtClean="0"/>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198465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C65F6-F209-41C4-9B9C-E075A4999B8A}" type="datetimeFigureOut">
              <a:rPr lang="en-US" smtClean="0"/>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3426746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C65F6-F209-41C4-9B9C-E075A4999B8A}"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135481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C65F6-F209-41C4-9B9C-E075A4999B8A}" type="datetimeFigureOut">
              <a:rPr lang="en-US" smtClean="0"/>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18E96-B630-4444-9616-2A0B9CB88CBA}" type="slidenum">
              <a:rPr lang="en-US" smtClean="0"/>
              <a:t>‹#›</a:t>
            </a:fld>
            <a:endParaRPr lang="en-US"/>
          </a:p>
        </p:txBody>
      </p:sp>
    </p:spTree>
    <p:extLst>
      <p:ext uri="{BB962C8B-B14F-4D97-AF65-F5344CB8AC3E}">
        <p14:creationId xmlns:p14="http://schemas.microsoft.com/office/powerpoint/2010/main" val="2614579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tile tx="2324100" ty="0" sx="100000" sy="100000" flip="x" algn="r"/>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FC65F6-F209-41C4-9B9C-E075A4999B8A}" type="datetimeFigureOut">
              <a:rPr lang="en-US" smtClean="0"/>
              <a:t>4/19/2021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18E96-B630-4444-9616-2A0B9CB88CBA}" type="slidenum">
              <a:rPr lang="en-US" smtClean="0"/>
              <a:t>‹#›</a:t>
            </a:fld>
            <a:endParaRPr lang="en-US"/>
          </a:p>
        </p:txBody>
      </p:sp>
    </p:spTree>
    <p:extLst>
      <p:ext uri="{BB962C8B-B14F-4D97-AF65-F5344CB8AC3E}">
        <p14:creationId xmlns:p14="http://schemas.microsoft.com/office/powerpoint/2010/main" val="217797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7.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riccardo.galdieri@gmail.com" TargetMode="External"/><Relationship Id="rId4" Type="http://schemas.openxmlformats.org/officeDocument/2006/relationships/hyperlink" Target="mailto:riccardo.galdieri@santannapisa.i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amasutra.com/view/feature/131791/the_anatomy_of_a_design_document_.php"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raphkoster.com/2018/11/13/mailbag-parts-of-an-mm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ugs.guraas.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png"/><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s://www.youtube.com/channel/UCOKHwx1VCdgnxwbjyb9Iu1g" TargetMode="External"/><Relationship Id="rId3" Type="http://schemas.openxmlformats.org/officeDocument/2006/relationships/image" Target="../media/image4.png"/><Relationship Id="rId7" Type="http://schemas.openxmlformats.org/officeDocument/2006/relationships/hyperlink" Target="https://www.youtube.com/channel/UCNOVwMpD-5A1xzcQGbIHNeA/videos"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hyperlink" Target="https://www.youtube.com/channel/UCCODtTcd5M1JavPCOr_Uydg/videos" TargetMode="External"/><Relationship Id="rId5" Type="http://schemas.openxmlformats.org/officeDocument/2006/relationships/hyperlink" Target="https://www.youtube.com/channel/UCqJ-Xo29CKyLTjn6z2XwYAw/featured" TargetMode="External"/><Relationship Id="rId10" Type="http://schemas.openxmlformats.org/officeDocument/2006/relationships/hyperlink" Target="http://thedebuglog.com/" TargetMode="External"/><Relationship Id="rId4" Type="http://schemas.openxmlformats.org/officeDocument/2006/relationships/hyperlink" Target="https://www.youtube.com/channel/UC0JB7TSe49lg56u6qH8y_MQ" TargetMode="External"/><Relationship Id="rId9" Type="http://schemas.openxmlformats.org/officeDocument/2006/relationships/hyperlink" Target="https://cgcookie.com/"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14500" y="2837819"/>
            <a:ext cx="8763000" cy="1754326"/>
          </a:xfrm>
          <a:prstGeom prst="rect">
            <a:avLst/>
          </a:prstGeom>
          <a:noFill/>
        </p:spPr>
        <p:txBody>
          <a:bodyPr wrap="square" rtlCol="0">
            <a:spAutoFit/>
          </a:bodyPr>
          <a:lstStyle/>
          <a:p>
            <a:pPr algn="ctr"/>
            <a:r>
              <a:rPr lang="en-GB" sz="5400" b="1" cap="small" dirty="0"/>
              <a:t>Getting started with </a:t>
            </a:r>
            <a:br>
              <a:rPr lang="en-GB" sz="5400" b="1" cap="small" dirty="0"/>
            </a:br>
            <a:r>
              <a:rPr lang="en-GB" sz="5400" b="1" cap="small" dirty="0"/>
              <a:t>Virtual  Environments</a:t>
            </a:r>
            <a:endParaRPr lang="en-US" sz="5400" b="1" cap="small"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1" y="646538"/>
            <a:ext cx="2072640" cy="149656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874" y="646538"/>
            <a:ext cx="1509039" cy="1496568"/>
          </a:xfrm>
          <a:prstGeom prst="rect">
            <a:avLst/>
          </a:prstGeom>
        </p:spPr>
      </p:pic>
      <p:sp>
        <p:nvSpPr>
          <p:cNvPr id="12" name="TextBox 11"/>
          <p:cNvSpPr txBox="1"/>
          <p:nvPr/>
        </p:nvSpPr>
        <p:spPr>
          <a:xfrm>
            <a:off x="584201" y="5489575"/>
            <a:ext cx="4142178" cy="461665"/>
          </a:xfrm>
          <a:prstGeom prst="rect">
            <a:avLst/>
          </a:prstGeom>
          <a:noFill/>
        </p:spPr>
        <p:txBody>
          <a:bodyPr wrap="square" rtlCol="0">
            <a:spAutoFit/>
          </a:bodyPr>
          <a:lstStyle/>
          <a:p>
            <a:r>
              <a:rPr lang="it-IT" sz="2400" b="1" dirty="0"/>
              <a:t>Speaker: </a:t>
            </a:r>
            <a:r>
              <a:rPr lang="it-IT" sz="2400" dirty="0"/>
              <a:t>Riccardo Galdieri</a:t>
            </a:r>
            <a:endParaRPr lang="en-US" sz="2400" dirty="0"/>
          </a:p>
        </p:txBody>
      </p:sp>
    </p:spTree>
    <p:extLst>
      <p:ext uri="{BB962C8B-B14F-4D97-AF65-F5344CB8AC3E}">
        <p14:creationId xmlns:p14="http://schemas.microsoft.com/office/powerpoint/2010/main" val="242007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10</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8051800" cy="523220"/>
          </a:xfrm>
          <a:prstGeom prst="rect">
            <a:avLst/>
          </a:prstGeom>
          <a:noFill/>
        </p:spPr>
        <p:txBody>
          <a:bodyPr wrap="square" rtlCol="0">
            <a:spAutoFit/>
          </a:bodyPr>
          <a:lstStyle/>
          <a:p>
            <a:r>
              <a:rPr lang="en-US" sz="2800" dirty="0"/>
              <a:t>Script Creation Utility for Maniac Mansion (SCUMM)</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4693" y="2860919"/>
            <a:ext cx="5247641" cy="32850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543568" y="1319166"/>
            <a:ext cx="8815889" cy="4216539"/>
          </a:xfrm>
          <a:prstGeom prst="rect">
            <a:avLst/>
          </a:prstGeom>
          <a:noFill/>
        </p:spPr>
        <p:txBody>
          <a:bodyPr wrap="square" rtlCol="0">
            <a:spAutoFit/>
          </a:bodyPr>
          <a:lstStyle/>
          <a:p>
            <a:pPr marL="342900" indent="-342900">
              <a:buFont typeface="Arial" panose="020B0604020202020204" pitchFamily="34" charset="0"/>
              <a:buChar char="•"/>
            </a:pPr>
            <a:r>
              <a:rPr lang="en-US" sz="2400" dirty="0"/>
              <a:t>Created in 1987 (Maniac Mansion)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Used by many companies to produce over 50 games: </a:t>
            </a:r>
          </a:p>
          <a:p>
            <a:pPr marL="800100" lvl="1" indent="-342900">
              <a:buFont typeface="Arial" panose="020B0604020202020204" pitchFamily="34" charset="0"/>
              <a:buChar char="•"/>
            </a:pPr>
            <a:r>
              <a:rPr lang="en-US" sz="2000" dirty="0" err="1"/>
              <a:t>LucasArts</a:t>
            </a:r>
            <a:r>
              <a:rPr lang="en-US" sz="2000" dirty="0"/>
              <a:t> (Indiana Jones, </a:t>
            </a:r>
            <a:br>
              <a:rPr lang="en-US" sz="2000" dirty="0"/>
            </a:br>
            <a:r>
              <a:rPr lang="en-US" sz="2000" dirty="0"/>
              <a:t>Zak </a:t>
            </a:r>
            <a:r>
              <a:rPr lang="en-US" sz="2000" dirty="0" err="1"/>
              <a:t>McKracken</a:t>
            </a:r>
            <a:r>
              <a:rPr lang="en-US" sz="2000" dirty="0"/>
              <a:t>, Full Throttle, </a:t>
            </a:r>
            <a:br>
              <a:rPr lang="en-US" sz="2000" dirty="0"/>
            </a:br>
            <a:r>
              <a:rPr lang="en-US" sz="2000" dirty="0"/>
              <a:t>Monkey Island)</a:t>
            </a:r>
          </a:p>
          <a:p>
            <a:pPr marL="800100" lvl="1" indent="-342900">
              <a:buFont typeface="Arial" panose="020B0604020202020204" pitchFamily="34" charset="0"/>
              <a:buChar char="•"/>
            </a:pPr>
            <a:r>
              <a:rPr lang="en-US" sz="2000" dirty="0"/>
              <a:t>Sierra on-Line (Leisure Suit Larry, </a:t>
            </a:r>
            <a:br>
              <a:rPr lang="en-US" sz="2000" dirty="0"/>
            </a:br>
            <a:r>
              <a:rPr lang="en-US" sz="2000" dirty="0"/>
              <a:t>King’s Quest, Space Quest)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Mainly used for graphic adventures!</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949633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11</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The first (un)real engine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0612" y="1525411"/>
            <a:ext cx="8650776" cy="4816423"/>
          </a:xfrm>
          <a:prstGeom prst="rect">
            <a:avLst/>
          </a:prstGeom>
        </p:spPr>
      </p:pic>
    </p:spTree>
    <p:extLst>
      <p:ext uri="{BB962C8B-B14F-4D97-AF65-F5344CB8AC3E}">
        <p14:creationId xmlns:p14="http://schemas.microsoft.com/office/powerpoint/2010/main" val="3795133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12</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Modern game engines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647426"/>
          </a:xfrm>
          <a:prstGeom prst="rect">
            <a:avLst/>
          </a:prstGeom>
          <a:noFill/>
        </p:spPr>
        <p:txBody>
          <a:bodyPr wrap="square" rtlCol="0">
            <a:spAutoFit/>
          </a:bodyPr>
          <a:lstStyle/>
          <a:p>
            <a:pPr marL="342900" indent="-342900">
              <a:buFont typeface="Arial" panose="020B0604020202020204" pitchFamily="34" charset="0"/>
              <a:buChar char="•"/>
            </a:pPr>
            <a:r>
              <a:rPr lang="it-IT" sz="2400" dirty="0"/>
              <a:t>Made by third party software houses</a:t>
            </a:r>
          </a:p>
          <a:p>
            <a:pPr marL="800100" lvl="1" indent="-342900">
              <a:buFont typeface="Arial" panose="020B0604020202020204" pitchFamily="34" charset="0"/>
              <a:buChar char="•"/>
            </a:pPr>
            <a:r>
              <a:rPr lang="it-IT" sz="2000" dirty="0"/>
              <a:t>They make the engines, not the games</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They are usually not genre-related, and can be adapted to different types of contents:</a:t>
            </a:r>
          </a:p>
          <a:p>
            <a:pPr marL="800100" lvl="1" indent="-342900">
              <a:buFont typeface="Arial" panose="020B0604020202020204" pitchFamily="34" charset="0"/>
              <a:buChar char="•"/>
            </a:pPr>
            <a:r>
              <a:rPr lang="it-IT" sz="2000" dirty="0"/>
              <a:t>Bigger market for the producers</a:t>
            </a:r>
          </a:p>
          <a:p>
            <a:pPr marL="800100" lvl="1" indent="-342900">
              <a:buFont typeface="Arial" panose="020B0604020202020204" pitchFamily="34" charset="0"/>
              <a:buChar char="•"/>
            </a:pPr>
            <a:r>
              <a:rPr lang="it-IT" sz="2000" dirty="0"/>
              <a:t>Can be used to satisfy more artistic views</a:t>
            </a:r>
          </a:p>
          <a:p>
            <a:pPr marL="800100" lvl="1"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They already implement many modules that may be needed in a game:</a:t>
            </a:r>
          </a:p>
          <a:p>
            <a:pPr marL="800100" lvl="1" indent="-342900">
              <a:buFont typeface="Arial" panose="020B0604020202020204" pitchFamily="34" charset="0"/>
              <a:buChar char="•"/>
            </a:pPr>
            <a:r>
              <a:rPr lang="it-IT" sz="2000" dirty="0"/>
              <a:t>Programmers only need to develop assets and game logic</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For all pockets:</a:t>
            </a:r>
          </a:p>
          <a:p>
            <a:pPr marL="800100" lvl="1" indent="-342900">
              <a:buFont typeface="Arial" panose="020B0604020202020204" pitchFamily="34" charset="0"/>
              <a:buChar char="•"/>
            </a:pPr>
            <a:r>
              <a:rPr lang="it-IT" sz="2000" dirty="0"/>
              <a:t>Can be used by everyone, including hobbysts and universities!</a:t>
            </a:r>
          </a:p>
        </p:txBody>
      </p:sp>
    </p:spTree>
    <p:extLst>
      <p:ext uri="{BB962C8B-B14F-4D97-AF65-F5344CB8AC3E}">
        <p14:creationId xmlns:p14="http://schemas.microsoft.com/office/powerpoint/2010/main" val="341810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13</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Pros of using 3rd party enignes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it-IT" sz="2400" dirty="0"/>
              <a:t>They have communities that can help you!</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More people =&gt; more testers  =&gt; easier to spot bugs!</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Reduced costs for the engine development</a:t>
            </a:r>
          </a:p>
          <a:p>
            <a:pPr marL="800100" lvl="1" indent="-342900">
              <a:buFont typeface="Arial" panose="020B0604020202020204" pitchFamily="34" charset="0"/>
              <a:buChar char="•"/>
            </a:pPr>
            <a:r>
              <a:rPr lang="it-IT" sz="2000" dirty="0"/>
              <a:t>Balancing between the costs of development and the cutout they take is one I wish you to have one day!</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Are multi-platform</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They allow you to focus on your own design only!</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They are artists-friendly!</a:t>
            </a:r>
          </a:p>
        </p:txBody>
      </p:sp>
    </p:spTree>
    <p:extLst>
      <p:ext uri="{BB962C8B-B14F-4D97-AF65-F5344CB8AC3E}">
        <p14:creationId xmlns:p14="http://schemas.microsoft.com/office/powerpoint/2010/main" val="2253821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14</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Modern game engines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64" y="1525411"/>
            <a:ext cx="888076" cy="88807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2150" y="3225564"/>
            <a:ext cx="1902137" cy="58258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45443" y="2949047"/>
            <a:ext cx="1104059" cy="1203424"/>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6338" y="4858880"/>
            <a:ext cx="2448348" cy="68127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8375" y="4650946"/>
            <a:ext cx="2252961" cy="1212844"/>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17356" y="889069"/>
            <a:ext cx="2230994" cy="2230994"/>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0042" y="1446280"/>
            <a:ext cx="1195578" cy="1195578"/>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05935" y="4945052"/>
            <a:ext cx="1671955" cy="668782"/>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936936" y="2863749"/>
            <a:ext cx="1264050" cy="1298682"/>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48107" y="3071434"/>
            <a:ext cx="1994272" cy="942870"/>
          </a:xfrm>
          <a:prstGeom prst="rect">
            <a:avLst/>
          </a:prstGeom>
        </p:spPr>
      </p:pic>
    </p:spTree>
    <p:extLst>
      <p:ext uri="{BB962C8B-B14F-4D97-AF65-F5344CB8AC3E}">
        <p14:creationId xmlns:p14="http://schemas.microsoft.com/office/powerpoint/2010/main" val="295849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14500" y="2168421"/>
            <a:ext cx="8763000" cy="923330"/>
          </a:xfrm>
          <a:prstGeom prst="rect">
            <a:avLst/>
          </a:prstGeom>
          <a:noFill/>
        </p:spPr>
        <p:txBody>
          <a:bodyPr wrap="square" rtlCol="0">
            <a:spAutoFit/>
          </a:bodyPr>
          <a:lstStyle/>
          <a:p>
            <a:pPr algn="ctr"/>
            <a:r>
              <a:rPr lang="en-GB" sz="5400" b="1" cap="small" dirty="0"/>
              <a:t>Part 2: Application design</a:t>
            </a:r>
            <a:endParaRPr lang="en-US" sz="5400" b="1" cap="small" dirty="0"/>
          </a:p>
        </p:txBody>
      </p:sp>
    </p:spTree>
    <p:extLst>
      <p:ext uri="{BB962C8B-B14F-4D97-AF65-F5344CB8AC3E}">
        <p14:creationId xmlns:p14="http://schemas.microsoft.com/office/powerpoint/2010/main" val="2748433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16</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Application design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t>We generalized by saying that you need to feed an engine with your project, but assets aren’t everything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are some fundamental questions that need to be answered before even opening your game engine</a:t>
            </a:r>
          </a:p>
        </p:txBody>
      </p:sp>
      <p:graphicFrame>
        <p:nvGraphicFramePr>
          <p:cNvPr id="12" name="Object 11">
            <a:extLst>
              <a:ext uri="{FF2B5EF4-FFF2-40B4-BE49-F238E27FC236}">
                <a16:creationId xmlns:a16="http://schemas.microsoft.com/office/drawing/2014/main" id="{9BE64EA6-D56C-45C2-BD9F-298B54E26FA6}"/>
              </a:ext>
            </a:extLst>
          </p:cNvPr>
          <p:cNvGraphicFramePr>
            <a:graphicFrameLocks noChangeAspect="1"/>
          </p:cNvGraphicFramePr>
          <p:nvPr>
            <p:extLst>
              <p:ext uri="{D42A27DB-BD31-4B8C-83A1-F6EECF244321}">
                <p14:modId xmlns:p14="http://schemas.microsoft.com/office/powerpoint/2010/main" val="3123584494"/>
              </p:ext>
            </p:extLst>
          </p:nvPr>
        </p:nvGraphicFramePr>
        <p:xfrm>
          <a:off x="3024454" y="3560617"/>
          <a:ext cx="2745376" cy="2347214"/>
        </p:xfrm>
        <a:graphic>
          <a:graphicData uri="http://schemas.openxmlformats.org/presentationml/2006/ole">
            <mc:AlternateContent xmlns:mc="http://schemas.openxmlformats.org/markup-compatibility/2006">
              <mc:Choice xmlns:v="urn:schemas-microsoft-com:vml" Requires="v">
                <p:oleObj r:id="rId4" imgW="7619040" imgH="6514200" progId="">
                  <p:embed/>
                </p:oleObj>
              </mc:Choice>
              <mc:Fallback>
                <p:oleObj r:id="rId4" imgW="7619040" imgH="6514200" progId="">
                  <p:embed/>
                  <p:pic>
                    <p:nvPicPr>
                      <p:cNvPr id="5" name="Object 4">
                        <a:extLst>
                          <a:ext uri="{FF2B5EF4-FFF2-40B4-BE49-F238E27FC236}">
                            <a16:creationId xmlns:a16="http://schemas.microsoft.com/office/drawing/2014/main" id="{A3A74FA4-2242-43DB-9B3D-969966E1B1FA}"/>
                          </a:ext>
                        </a:extLst>
                      </p:cNvPr>
                      <p:cNvPicPr/>
                      <p:nvPr/>
                    </p:nvPicPr>
                    <p:blipFill>
                      <a:blip r:embed="rId5"/>
                      <a:stretch>
                        <a:fillRect/>
                      </a:stretch>
                    </p:blipFill>
                    <p:spPr>
                      <a:xfrm>
                        <a:off x="3024454" y="3560617"/>
                        <a:ext cx="2745376" cy="2347214"/>
                      </a:xfrm>
                      <a:prstGeom prst="rect">
                        <a:avLst/>
                      </a:prstGeom>
                    </p:spPr>
                  </p:pic>
                </p:oleObj>
              </mc:Fallback>
            </mc:AlternateContent>
          </a:graphicData>
        </a:graphic>
      </p:graphicFrame>
      <p:sp>
        <p:nvSpPr>
          <p:cNvPr id="13" name="Arrow: Right 12">
            <a:extLst>
              <a:ext uri="{FF2B5EF4-FFF2-40B4-BE49-F238E27FC236}">
                <a16:creationId xmlns:a16="http://schemas.microsoft.com/office/drawing/2014/main" id="{3B06787A-A2AB-4A00-B2B5-22FDAEB7AD58}"/>
              </a:ext>
            </a:extLst>
          </p:cNvPr>
          <p:cNvSpPr/>
          <p:nvPr/>
        </p:nvSpPr>
        <p:spPr>
          <a:xfrm>
            <a:off x="994042" y="4432154"/>
            <a:ext cx="1800225"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Your project</a:t>
            </a:r>
            <a:endParaRPr lang="en-GB" dirty="0"/>
          </a:p>
        </p:txBody>
      </p:sp>
      <p:sp>
        <p:nvSpPr>
          <p:cNvPr id="17" name="Arrow: Right 16">
            <a:extLst>
              <a:ext uri="{FF2B5EF4-FFF2-40B4-BE49-F238E27FC236}">
                <a16:creationId xmlns:a16="http://schemas.microsoft.com/office/drawing/2014/main" id="{E0D1B5B1-9AF7-4205-8B87-5B21C22E09CC}"/>
              </a:ext>
            </a:extLst>
          </p:cNvPr>
          <p:cNvSpPr/>
          <p:nvPr/>
        </p:nvSpPr>
        <p:spPr>
          <a:xfrm>
            <a:off x="5969855" y="4551217"/>
            <a:ext cx="1458912" cy="3619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427523DC-7AF7-4D3B-860C-E150740A32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00242" y="3998172"/>
            <a:ext cx="2609850" cy="1468041"/>
          </a:xfrm>
          <a:prstGeom prst="rect">
            <a:avLst/>
          </a:prstGeom>
        </p:spPr>
      </p:pic>
    </p:spTree>
    <p:extLst>
      <p:ext uri="{BB962C8B-B14F-4D97-AF65-F5344CB8AC3E}">
        <p14:creationId xmlns:p14="http://schemas.microsoft.com/office/powerpoint/2010/main" val="404569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70F850B-2D71-4C7B-AE33-7E11BC21D115}"/>
              </a:ext>
            </a:extLst>
          </p:cNvPr>
          <p:cNvSpPr/>
          <p:nvPr/>
        </p:nvSpPr>
        <p:spPr>
          <a:xfrm>
            <a:off x="504824" y="1247775"/>
            <a:ext cx="6785762" cy="4848225"/>
          </a:xfrm>
          <a:prstGeom prst="roundRect">
            <a:avLst>
              <a:gd name="adj" fmla="val 4567"/>
            </a:avLst>
          </a:prstGeom>
          <a:solidFill>
            <a:srgbClr val="BCD6EE">
              <a:alpha val="4313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17</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Application design</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2" name="Object 11">
            <a:extLst>
              <a:ext uri="{FF2B5EF4-FFF2-40B4-BE49-F238E27FC236}">
                <a16:creationId xmlns:a16="http://schemas.microsoft.com/office/drawing/2014/main" id="{9BE64EA6-D56C-45C2-BD9F-298B54E26FA6}"/>
              </a:ext>
            </a:extLst>
          </p:cNvPr>
          <p:cNvGraphicFramePr>
            <a:graphicFrameLocks noChangeAspect="1"/>
          </p:cNvGraphicFramePr>
          <p:nvPr>
            <p:extLst>
              <p:ext uri="{D42A27DB-BD31-4B8C-83A1-F6EECF244321}">
                <p14:modId xmlns:p14="http://schemas.microsoft.com/office/powerpoint/2010/main" val="3376995375"/>
              </p:ext>
            </p:extLst>
          </p:nvPr>
        </p:nvGraphicFramePr>
        <p:xfrm>
          <a:off x="7443036" y="3234596"/>
          <a:ext cx="1240618" cy="1060691"/>
        </p:xfrm>
        <a:graphic>
          <a:graphicData uri="http://schemas.openxmlformats.org/presentationml/2006/ole">
            <mc:AlternateContent xmlns:mc="http://schemas.openxmlformats.org/markup-compatibility/2006">
              <mc:Choice xmlns:v="urn:schemas-microsoft-com:vml" Requires="v">
                <p:oleObj r:id="rId4" imgW="7619040" imgH="6514200" progId="">
                  <p:embed/>
                </p:oleObj>
              </mc:Choice>
              <mc:Fallback>
                <p:oleObj r:id="rId4" imgW="7619040" imgH="6514200" progId="">
                  <p:embed/>
                  <p:pic>
                    <p:nvPicPr>
                      <p:cNvPr id="12" name="Object 11">
                        <a:extLst>
                          <a:ext uri="{FF2B5EF4-FFF2-40B4-BE49-F238E27FC236}">
                            <a16:creationId xmlns:a16="http://schemas.microsoft.com/office/drawing/2014/main" id="{9BE64EA6-D56C-45C2-BD9F-298B54E26FA6}"/>
                          </a:ext>
                        </a:extLst>
                      </p:cNvPr>
                      <p:cNvPicPr/>
                      <p:nvPr/>
                    </p:nvPicPr>
                    <p:blipFill>
                      <a:blip r:embed="rId5"/>
                      <a:stretch>
                        <a:fillRect/>
                      </a:stretch>
                    </p:blipFill>
                    <p:spPr>
                      <a:xfrm>
                        <a:off x="7443036" y="3234596"/>
                        <a:ext cx="1240618" cy="1060691"/>
                      </a:xfrm>
                      <a:prstGeom prst="rect">
                        <a:avLst/>
                      </a:prstGeom>
                    </p:spPr>
                  </p:pic>
                </p:oleObj>
              </mc:Fallback>
            </mc:AlternateContent>
          </a:graphicData>
        </a:graphic>
      </p:graphicFrame>
      <p:sp>
        <p:nvSpPr>
          <p:cNvPr id="17" name="Arrow: Right 16">
            <a:extLst>
              <a:ext uri="{FF2B5EF4-FFF2-40B4-BE49-F238E27FC236}">
                <a16:creationId xmlns:a16="http://schemas.microsoft.com/office/drawing/2014/main" id="{E0D1B5B1-9AF7-4205-8B87-5B21C22E09CC}"/>
              </a:ext>
            </a:extLst>
          </p:cNvPr>
          <p:cNvSpPr/>
          <p:nvPr/>
        </p:nvSpPr>
        <p:spPr>
          <a:xfrm>
            <a:off x="8720700" y="3662539"/>
            <a:ext cx="618392" cy="18097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p>
        </p:txBody>
      </p:sp>
      <p:pic>
        <p:nvPicPr>
          <p:cNvPr id="18" name="Picture 17">
            <a:extLst>
              <a:ext uri="{FF2B5EF4-FFF2-40B4-BE49-F238E27FC236}">
                <a16:creationId xmlns:a16="http://schemas.microsoft.com/office/drawing/2014/main" id="{427523DC-7AF7-4D3B-860C-E150740A32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2191" y="3367936"/>
            <a:ext cx="1304924" cy="734020"/>
          </a:xfrm>
          <a:prstGeom prst="rect">
            <a:avLst/>
          </a:prstGeom>
        </p:spPr>
      </p:pic>
      <p:sp>
        <p:nvSpPr>
          <p:cNvPr id="15" name="Ovale 13">
            <a:extLst>
              <a:ext uri="{FF2B5EF4-FFF2-40B4-BE49-F238E27FC236}">
                <a16:creationId xmlns:a16="http://schemas.microsoft.com/office/drawing/2014/main" id="{C7047745-29F2-4025-8147-A26B2D67EC1C}"/>
              </a:ext>
            </a:extLst>
          </p:cNvPr>
          <p:cNvSpPr/>
          <p:nvPr/>
        </p:nvSpPr>
        <p:spPr>
          <a:xfrm>
            <a:off x="2943509" y="3061480"/>
            <a:ext cx="2672812" cy="1239836"/>
          </a:xfrm>
          <a:prstGeom prst="ellipse">
            <a:avLst/>
          </a:prstGeom>
          <a:solidFill>
            <a:schemeClr val="accent1">
              <a:lumMod val="60000"/>
              <a:lumOff val="40000"/>
            </a:schemeClr>
          </a:solidFill>
          <a:ln>
            <a:solidFill>
              <a:srgbClr val="00B0F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Design</a:t>
            </a:r>
          </a:p>
        </p:txBody>
      </p:sp>
      <p:sp>
        <p:nvSpPr>
          <p:cNvPr id="19" name="Freccia a destra 8">
            <a:extLst>
              <a:ext uri="{FF2B5EF4-FFF2-40B4-BE49-F238E27FC236}">
                <a16:creationId xmlns:a16="http://schemas.microsoft.com/office/drawing/2014/main" id="{11709DD3-FF77-4A40-A12A-E303CF73672F}"/>
              </a:ext>
            </a:extLst>
          </p:cNvPr>
          <p:cNvSpPr/>
          <p:nvPr/>
        </p:nvSpPr>
        <p:spPr>
          <a:xfrm>
            <a:off x="5768771" y="3600314"/>
            <a:ext cx="1207599" cy="257907"/>
          </a:xfrm>
          <a:prstGeom prst="rightArrow">
            <a:avLst>
              <a:gd name="adj1" fmla="val 50000"/>
              <a:gd name="adj2" fmla="val 863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asellaDiTesto 9">
            <a:extLst>
              <a:ext uri="{FF2B5EF4-FFF2-40B4-BE49-F238E27FC236}">
                <a16:creationId xmlns:a16="http://schemas.microsoft.com/office/drawing/2014/main" id="{3CE1DCCE-848E-4008-A095-A12EEA8FF913}"/>
              </a:ext>
            </a:extLst>
          </p:cNvPr>
          <p:cNvSpPr txBox="1"/>
          <p:nvPr/>
        </p:nvSpPr>
        <p:spPr>
          <a:xfrm>
            <a:off x="5753140" y="3292537"/>
            <a:ext cx="1207599" cy="307777"/>
          </a:xfrm>
          <a:prstGeom prst="rect">
            <a:avLst/>
          </a:prstGeom>
          <a:noFill/>
        </p:spPr>
        <p:txBody>
          <a:bodyPr wrap="square" rtlCol="0">
            <a:spAutoFit/>
          </a:bodyPr>
          <a:lstStyle/>
          <a:p>
            <a:pPr algn="ctr"/>
            <a:r>
              <a:rPr lang="en-GB" sz="1400" dirty="0"/>
              <a:t>Code</a:t>
            </a:r>
          </a:p>
        </p:txBody>
      </p:sp>
      <p:sp>
        <p:nvSpPr>
          <p:cNvPr id="21" name="CasellaDiTesto 14">
            <a:extLst>
              <a:ext uri="{FF2B5EF4-FFF2-40B4-BE49-F238E27FC236}">
                <a16:creationId xmlns:a16="http://schemas.microsoft.com/office/drawing/2014/main" id="{728999CE-6EC9-410F-8F76-DDE8AC865C5F}"/>
              </a:ext>
            </a:extLst>
          </p:cNvPr>
          <p:cNvSpPr txBox="1"/>
          <p:nvPr/>
        </p:nvSpPr>
        <p:spPr>
          <a:xfrm>
            <a:off x="5749232" y="3843513"/>
            <a:ext cx="1207599" cy="307777"/>
          </a:xfrm>
          <a:prstGeom prst="rect">
            <a:avLst/>
          </a:prstGeom>
          <a:noFill/>
        </p:spPr>
        <p:txBody>
          <a:bodyPr wrap="square" rtlCol="0">
            <a:spAutoFit/>
          </a:bodyPr>
          <a:lstStyle/>
          <a:p>
            <a:pPr algn="ctr"/>
            <a:r>
              <a:rPr lang="en-GB" sz="1400" dirty="0"/>
              <a:t>Assets</a:t>
            </a:r>
          </a:p>
        </p:txBody>
      </p:sp>
      <p:sp>
        <p:nvSpPr>
          <p:cNvPr id="22" name="Rettangolo 15">
            <a:extLst>
              <a:ext uri="{FF2B5EF4-FFF2-40B4-BE49-F238E27FC236}">
                <a16:creationId xmlns:a16="http://schemas.microsoft.com/office/drawing/2014/main" id="{50E9BE5A-EA71-4162-B194-052E4D51B6A1}"/>
              </a:ext>
            </a:extLst>
          </p:cNvPr>
          <p:cNvSpPr/>
          <p:nvPr/>
        </p:nvSpPr>
        <p:spPr>
          <a:xfrm>
            <a:off x="1222697" y="1944487"/>
            <a:ext cx="1378605" cy="476739"/>
          </a:xfrm>
          <a:prstGeom prst="rect">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What</a:t>
            </a:r>
          </a:p>
        </p:txBody>
      </p:sp>
      <p:sp>
        <p:nvSpPr>
          <p:cNvPr id="23" name="Rettangolo 16">
            <a:extLst>
              <a:ext uri="{FF2B5EF4-FFF2-40B4-BE49-F238E27FC236}">
                <a16:creationId xmlns:a16="http://schemas.microsoft.com/office/drawing/2014/main" id="{55D580BD-BED1-4BDD-A883-02D5C88E4B92}"/>
              </a:ext>
            </a:extLst>
          </p:cNvPr>
          <p:cNvSpPr/>
          <p:nvPr/>
        </p:nvSpPr>
        <p:spPr>
          <a:xfrm>
            <a:off x="3512765" y="1389120"/>
            <a:ext cx="1534296" cy="476739"/>
          </a:xfrm>
          <a:prstGeom prst="rect">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Who &amp; Where</a:t>
            </a:r>
          </a:p>
        </p:txBody>
      </p:sp>
      <p:sp>
        <p:nvSpPr>
          <p:cNvPr id="24" name="Rettangolo 17">
            <a:extLst>
              <a:ext uri="{FF2B5EF4-FFF2-40B4-BE49-F238E27FC236}">
                <a16:creationId xmlns:a16="http://schemas.microsoft.com/office/drawing/2014/main" id="{1E987724-20B5-46B8-BBC0-295FAB32A2ED}"/>
              </a:ext>
            </a:extLst>
          </p:cNvPr>
          <p:cNvSpPr/>
          <p:nvPr/>
        </p:nvSpPr>
        <p:spPr>
          <a:xfrm>
            <a:off x="620985" y="3447796"/>
            <a:ext cx="1291015" cy="476739"/>
          </a:xfrm>
          <a:prstGeom prst="rect">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When</a:t>
            </a:r>
          </a:p>
        </p:txBody>
      </p:sp>
      <p:sp>
        <p:nvSpPr>
          <p:cNvPr id="25" name="Rettangolo 18">
            <a:extLst>
              <a:ext uri="{FF2B5EF4-FFF2-40B4-BE49-F238E27FC236}">
                <a16:creationId xmlns:a16="http://schemas.microsoft.com/office/drawing/2014/main" id="{433B5438-7E66-40DE-BD93-C573B60F86E4}"/>
              </a:ext>
            </a:extLst>
          </p:cNvPr>
          <p:cNvSpPr/>
          <p:nvPr/>
        </p:nvSpPr>
        <p:spPr>
          <a:xfrm>
            <a:off x="1222697" y="5020961"/>
            <a:ext cx="1378606" cy="476739"/>
          </a:xfrm>
          <a:prstGeom prst="rect">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How</a:t>
            </a:r>
          </a:p>
        </p:txBody>
      </p:sp>
      <p:sp>
        <p:nvSpPr>
          <p:cNvPr id="26" name="Rettangolo 19">
            <a:extLst>
              <a:ext uri="{FF2B5EF4-FFF2-40B4-BE49-F238E27FC236}">
                <a16:creationId xmlns:a16="http://schemas.microsoft.com/office/drawing/2014/main" id="{90030656-F03C-42BA-BB45-6E9812BDA06F}"/>
              </a:ext>
            </a:extLst>
          </p:cNvPr>
          <p:cNvSpPr/>
          <p:nvPr/>
        </p:nvSpPr>
        <p:spPr>
          <a:xfrm>
            <a:off x="3512765" y="5478166"/>
            <a:ext cx="1534296" cy="476739"/>
          </a:xfrm>
          <a:prstGeom prst="rect">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Why</a:t>
            </a:r>
          </a:p>
        </p:txBody>
      </p:sp>
      <p:sp>
        <p:nvSpPr>
          <p:cNvPr id="27" name="Freccia in giù 20">
            <a:extLst>
              <a:ext uri="{FF2B5EF4-FFF2-40B4-BE49-F238E27FC236}">
                <a16:creationId xmlns:a16="http://schemas.microsoft.com/office/drawing/2014/main" id="{927AA750-360F-4172-AD29-DDDEB8682886}"/>
              </a:ext>
            </a:extLst>
          </p:cNvPr>
          <p:cNvSpPr/>
          <p:nvPr/>
        </p:nvSpPr>
        <p:spPr>
          <a:xfrm rot="16200000">
            <a:off x="2346854" y="3304978"/>
            <a:ext cx="161800" cy="804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ccia in giù 21">
            <a:extLst>
              <a:ext uri="{FF2B5EF4-FFF2-40B4-BE49-F238E27FC236}">
                <a16:creationId xmlns:a16="http://schemas.microsoft.com/office/drawing/2014/main" id="{AAE4C818-122F-4DBD-9AD9-951F9533B673}"/>
              </a:ext>
            </a:extLst>
          </p:cNvPr>
          <p:cNvSpPr/>
          <p:nvPr/>
        </p:nvSpPr>
        <p:spPr>
          <a:xfrm rot="18697314">
            <a:off x="2824845" y="2348663"/>
            <a:ext cx="167452" cy="804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ccia in giù 22">
            <a:extLst>
              <a:ext uri="{FF2B5EF4-FFF2-40B4-BE49-F238E27FC236}">
                <a16:creationId xmlns:a16="http://schemas.microsoft.com/office/drawing/2014/main" id="{E8FDFBB1-8F0B-4D09-BE26-F3301CFCE3DE}"/>
              </a:ext>
            </a:extLst>
          </p:cNvPr>
          <p:cNvSpPr/>
          <p:nvPr/>
        </p:nvSpPr>
        <p:spPr>
          <a:xfrm rot="13576804">
            <a:off x="2864319" y="4251831"/>
            <a:ext cx="180502" cy="804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ccia in giù 23">
            <a:extLst>
              <a:ext uri="{FF2B5EF4-FFF2-40B4-BE49-F238E27FC236}">
                <a16:creationId xmlns:a16="http://schemas.microsoft.com/office/drawing/2014/main" id="{A4099AF5-5583-4185-A43E-189FA551A473}"/>
              </a:ext>
            </a:extLst>
          </p:cNvPr>
          <p:cNvSpPr/>
          <p:nvPr/>
        </p:nvSpPr>
        <p:spPr>
          <a:xfrm rot="10800000">
            <a:off x="4189108" y="4451096"/>
            <a:ext cx="178655" cy="804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ccia in giù 24">
            <a:extLst>
              <a:ext uri="{FF2B5EF4-FFF2-40B4-BE49-F238E27FC236}">
                <a16:creationId xmlns:a16="http://schemas.microsoft.com/office/drawing/2014/main" id="{5F0B26B0-54F8-44A5-9854-F8038433ECA0}"/>
              </a:ext>
            </a:extLst>
          </p:cNvPr>
          <p:cNvSpPr/>
          <p:nvPr/>
        </p:nvSpPr>
        <p:spPr>
          <a:xfrm>
            <a:off x="4168083" y="2087944"/>
            <a:ext cx="199680" cy="804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asellaDiTesto 2">
            <a:extLst>
              <a:ext uri="{FF2B5EF4-FFF2-40B4-BE49-F238E27FC236}">
                <a16:creationId xmlns:a16="http://schemas.microsoft.com/office/drawing/2014/main" id="{AF4C478E-2FA4-4651-9693-21649462F989}"/>
              </a:ext>
            </a:extLst>
          </p:cNvPr>
          <p:cNvSpPr txBox="1"/>
          <p:nvPr/>
        </p:nvSpPr>
        <p:spPr>
          <a:xfrm rot="18976086">
            <a:off x="2167920" y="4262180"/>
            <a:ext cx="1437914" cy="307777"/>
          </a:xfrm>
          <a:prstGeom prst="rect">
            <a:avLst/>
          </a:prstGeom>
          <a:noFill/>
        </p:spPr>
        <p:txBody>
          <a:bodyPr wrap="square" rtlCol="0">
            <a:spAutoFit/>
          </a:bodyPr>
          <a:lstStyle/>
          <a:p>
            <a:r>
              <a:rPr lang="en-GB" sz="1400" dirty="0"/>
              <a:t>Tools &amp; Skills</a:t>
            </a:r>
          </a:p>
        </p:txBody>
      </p:sp>
      <p:sp>
        <p:nvSpPr>
          <p:cNvPr id="33" name="CasellaDiTesto 25">
            <a:extLst>
              <a:ext uri="{FF2B5EF4-FFF2-40B4-BE49-F238E27FC236}">
                <a16:creationId xmlns:a16="http://schemas.microsoft.com/office/drawing/2014/main" id="{BA01B632-948A-4173-B2EC-4FC86E3C911B}"/>
              </a:ext>
            </a:extLst>
          </p:cNvPr>
          <p:cNvSpPr txBox="1"/>
          <p:nvPr/>
        </p:nvSpPr>
        <p:spPr>
          <a:xfrm>
            <a:off x="3559478" y="5190631"/>
            <a:ext cx="1437914" cy="307777"/>
          </a:xfrm>
          <a:prstGeom prst="rect">
            <a:avLst/>
          </a:prstGeom>
          <a:noFill/>
        </p:spPr>
        <p:txBody>
          <a:bodyPr wrap="square" rtlCol="0">
            <a:spAutoFit/>
          </a:bodyPr>
          <a:lstStyle/>
          <a:p>
            <a:pPr algn="ctr"/>
            <a:r>
              <a:rPr lang="en-GB" sz="1400" dirty="0"/>
              <a:t>Motivations</a:t>
            </a:r>
          </a:p>
        </p:txBody>
      </p:sp>
      <p:sp>
        <p:nvSpPr>
          <p:cNvPr id="34" name="CasellaDiTesto 26">
            <a:extLst>
              <a:ext uri="{FF2B5EF4-FFF2-40B4-BE49-F238E27FC236}">
                <a16:creationId xmlns:a16="http://schemas.microsoft.com/office/drawing/2014/main" id="{0C355745-5693-4ECE-A736-7F162BC333CB}"/>
              </a:ext>
            </a:extLst>
          </p:cNvPr>
          <p:cNvSpPr txBox="1"/>
          <p:nvPr/>
        </p:nvSpPr>
        <p:spPr>
          <a:xfrm>
            <a:off x="2807638" y="1839487"/>
            <a:ext cx="2941594" cy="307777"/>
          </a:xfrm>
          <a:prstGeom prst="rect">
            <a:avLst/>
          </a:prstGeom>
          <a:noFill/>
        </p:spPr>
        <p:txBody>
          <a:bodyPr wrap="square" rtlCol="0">
            <a:spAutoFit/>
          </a:bodyPr>
          <a:lstStyle/>
          <a:p>
            <a:pPr algn="ctr"/>
            <a:r>
              <a:rPr lang="en-GB" sz="1400" dirty="0"/>
              <a:t>Audience &amp; Environment</a:t>
            </a:r>
          </a:p>
        </p:txBody>
      </p:sp>
      <p:sp>
        <p:nvSpPr>
          <p:cNvPr id="35" name="CasellaDiTesto 27">
            <a:extLst>
              <a:ext uri="{FF2B5EF4-FFF2-40B4-BE49-F238E27FC236}">
                <a16:creationId xmlns:a16="http://schemas.microsoft.com/office/drawing/2014/main" id="{75256CA9-5980-4772-8456-2F9E760C4FCD}"/>
              </a:ext>
            </a:extLst>
          </p:cNvPr>
          <p:cNvSpPr txBox="1"/>
          <p:nvPr/>
        </p:nvSpPr>
        <p:spPr>
          <a:xfrm>
            <a:off x="1975834" y="3344107"/>
            <a:ext cx="1437914" cy="307777"/>
          </a:xfrm>
          <a:prstGeom prst="rect">
            <a:avLst/>
          </a:prstGeom>
          <a:noFill/>
        </p:spPr>
        <p:txBody>
          <a:bodyPr wrap="square" rtlCol="0">
            <a:spAutoFit/>
          </a:bodyPr>
          <a:lstStyle/>
          <a:p>
            <a:r>
              <a:rPr lang="en-GB" sz="1400" dirty="0"/>
              <a:t>Deadlines</a:t>
            </a:r>
          </a:p>
        </p:txBody>
      </p:sp>
      <p:sp>
        <p:nvSpPr>
          <p:cNvPr id="36" name="Rettangolo 3">
            <a:extLst>
              <a:ext uri="{FF2B5EF4-FFF2-40B4-BE49-F238E27FC236}">
                <a16:creationId xmlns:a16="http://schemas.microsoft.com/office/drawing/2014/main" id="{F372CA80-5EE0-4D46-948D-3BF2025FF69F}"/>
              </a:ext>
            </a:extLst>
          </p:cNvPr>
          <p:cNvSpPr/>
          <p:nvPr/>
        </p:nvSpPr>
        <p:spPr>
          <a:xfrm rot="2492039">
            <a:off x="2529427" y="2425458"/>
            <a:ext cx="1089850" cy="307777"/>
          </a:xfrm>
          <a:prstGeom prst="rect">
            <a:avLst/>
          </a:prstGeom>
        </p:spPr>
        <p:txBody>
          <a:bodyPr wrap="none">
            <a:spAutoFit/>
          </a:bodyPr>
          <a:lstStyle/>
          <a:p>
            <a:r>
              <a:rPr lang="en-GB" sz="1400" dirty="0"/>
              <a:t>Architecture</a:t>
            </a:r>
          </a:p>
        </p:txBody>
      </p:sp>
      <p:sp>
        <p:nvSpPr>
          <p:cNvPr id="3" name="TextBox 2">
            <a:extLst>
              <a:ext uri="{FF2B5EF4-FFF2-40B4-BE49-F238E27FC236}">
                <a16:creationId xmlns:a16="http://schemas.microsoft.com/office/drawing/2014/main" id="{6BDA9C89-EBB6-4969-B4F6-589BD84D829C}"/>
              </a:ext>
            </a:extLst>
          </p:cNvPr>
          <p:cNvSpPr txBox="1"/>
          <p:nvPr/>
        </p:nvSpPr>
        <p:spPr>
          <a:xfrm>
            <a:off x="7290586" y="1247775"/>
            <a:ext cx="2682089" cy="369332"/>
          </a:xfrm>
          <a:prstGeom prst="rect">
            <a:avLst/>
          </a:prstGeom>
          <a:noFill/>
        </p:spPr>
        <p:txBody>
          <a:bodyPr wrap="square" rtlCol="0">
            <a:spAutoFit/>
          </a:bodyPr>
          <a:lstStyle/>
          <a:p>
            <a:r>
              <a:rPr lang="it-IT" dirty="0"/>
              <a:t>*your project</a:t>
            </a:r>
            <a:endParaRPr lang="en-GB" dirty="0"/>
          </a:p>
        </p:txBody>
      </p:sp>
    </p:spTree>
    <p:extLst>
      <p:ext uri="{BB962C8B-B14F-4D97-AF65-F5344CB8AC3E}">
        <p14:creationId xmlns:p14="http://schemas.microsoft.com/office/powerpoint/2010/main" val="3037124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6200" y="2605405"/>
            <a:ext cx="11026140" cy="1325563"/>
          </a:xfrm>
        </p:spPr>
        <p:txBody>
          <a:bodyPr/>
          <a:lstStyle/>
          <a:p>
            <a:pPr algn="ctr"/>
            <a:r>
              <a:rPr lang="en-GB" b="1" dirty="0">
                <a:latin typeface="Gill Sans MT" panose="020B0502020104020203" pitchFamily="34" charset="0"/>
              </a:rPr>
              <a:t>X. When</a:t>
            </a:r>
          </a:p>
        </p:txBody>
      </p:sp>
      <p:sp>
        <p:nvSpPr>
          <p:cNvPr id="29" name="Titolo 4"/>
          <p:cNvSpPr txBox="1">
            <a:spLocks/>
          </p:cNvSpPr>
          <p:nvPr/>
        </p:nvSpPr>
        <p:spPr>
          <a:xfrm>
            <a:off x="104775" y="3429000"/>
            <a:ext cx="1102614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spc="-150" dirty="0"/>
              <a:t>“Nine women can’t make a baby in a month”</a:t>
            </a:r>
          </a:p>
        </p:txBody>
      </p:sp>
      <p:sp>
        <p:nvSpPr>
          <p:cNvPr id="7" name="Slide Number Placeholder 3">
            <a:extLst>
              <a:ext uri="{FF2B5EF4-FFF2-40B4-BE49-F238E27FC236}">
                <a16:creationId xmlns:a16="http://schemas.microsoft.com/office/drawing/2014/main" id="{5491D1EA-A06E-4171-B581-36CA6304D0BD}"/>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18</a:t>
            </a:fld>
            <a:endParaRPr lang="en-US" dirty="0"/>
          </a:p>
        </p:txBody>
      </p:sp>
    </p:spTree>
    <p:extLst>
      <p:ext uri="{BB962C8B-B14F-4D97-AF65-F5344CB8AC3E}">
        <p14:creationId xmlns:p14="http://schemas.microsoft.com/office/powerpoint/2010/main" val="2178878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Managing time in projects</a:t>
            </a:r>
          </a:p>
        </p:txBody>
      </p:sp>
      <p:sp>
        <p:nvSpPr>
          <p:cNvPr id="12" name="Segnaposto contenuto 11"/>
          <p:cNvSpPr>
            <a:spLocks noGrp="1"/>
          </p:cNvSpPr>
          <p:nvPr>
            <p:ph idx="1"/>
          </p:nvPr>
        </p:nvSpPr>
        <p:spPr>
          <a:xfrm>
            <a:off x="838200" y="1133232"/>
            <a:ext cx="10515600" cy="5275805"/>
          </a:xfrm>
        </p:spPr>
        <p:txBody>
          <a:bodyPr>
            <a:normAutofit/>
          </a:bodyPr>
          <a:lstStyle/>
          <a:p>
            <a:r>
              <a:rPr lang="en-GB" sz="2400" dirty="0"/>
              <a:t>As much as we would love to, we don’t have infinite time. It is therefore important to manage the time we have in the best possible way.</a:t>
            </a:r>
          </a:p>
          <a:p>
            <a:pPr marL="0" indent="0">
              <a:buNone/>
            </a:pPr>
            <a:endParaRPr lang="en-GB" sz="2400" dirty="0"/>
          </a:p>
          <a:p>
            <a:r>
              <a:rPr lang="en-GB" sz="2400" dirty="0"/>
              <a:t>“Work expands so as to fill the time available for its completion” (Parkinson’s</a:t>
            </a:r>
            <a:br>
              <a:rPr lang="en-GB" sz="2400" dirty="0"/>
            </a:br>
            <a:r>
              <a:rPr lang="en-GB" sz="2400" dirty="0"/>
              <a:t>Law)</a:t>
            </a:r>
          </a:p>
          <a:p>
            <a:endParaRPr lang="en-GB" sz="2400" dirty="0"/>
          </a:p>
          <a:p>
            <a:r>
              <a:rPr lang="en-GB" sz="2400" dirty="0"/>
              <a:t>It is your responsibility to estimate the time needed to complete a task/project</a:t>
            </a:r>
          </a:p>
          <a:p>
            <a:pPr lvl="1"/>
            <a:r>
              <a:rPr lang="en-GB" sz="2000" dirty="0"/>
              <a:t>As much as we want you to make nice projects, please don’t take two years to </a:t>
            </a:r>
            <a:br>
              <a:rPr lang="en-GB" sz="2000" dirty="0"/>
            </a:br>
            <a:r>
              <a:rPr lang="en-GB" sz="2000" dirty="0"/>
              <a:t>develop your application (based on a true story)</a:t>
            </a:r>
          </a:p>
          <a:p>
            <a:pPr marL="0" indent="0">
              <a:buNone/>
            </a:pPr>
            <a:endParaRPr lang="en-GB" sz="2400" dirty="0"/>
          </a:p>
          <a:p>
            <a:r>
              <a:rPr lang="en-GB" sz="2400" dirty="0"/>
              <a:t>Having too much time is as dangerous as having no time:</a:t>
            </a:r>
          </a:p>
          <a:p>
            <a:pPr lvl="1"/>
            <a:r>
              <a:rPr lang="en-GB" sz="2000" dirty="0"/>
              <a:t>Too much time leads to procrastination</a:t>
            </a:r>
          </a:p>
          <a:p>
            <a:pPr lvl="1"/>
            <a:r>
              <a:rPr lang="en-GB" sz="2000" dirty="0"/>
              <a:t>Not enough time leads to burnouts</a:t>
            </a:r>
          </a:p>
          <a:p>
            <a:pPr marL="0" indent="0">
              <a:buNone/>
            </a:pPr>
            <a:endParaRPr lang="en-GB" sz="24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4383B827-BD64-447F-9F4C-0CE27DD28631}"/>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19</a:t>
            </a:fld>
            <a:endParaRPr lang="en-US" dirty="0"/>
          </a:p>
        </p:txBody>
      </p:sp>
    </p:spTree>
    <p:extLst>
      <p:ext uri="{BB962C8B-B14F-4D97-AF65-F5344CB8AC3E}">
        <p14:creationId xmlns:p14="http://schemas.microsoft.com/office/powerpoint/2010/main" val="232618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How to take this lecture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770537"/>
          </a:xfrm>
          <a:prstGeom prst="rect">
            <a:avLst/>
          </a:prstGeom>
          <a:noFill/>
        </p:spPr>
        <p:txBody>
          <a:bodyPr wrap="square" rtlCol="0">
            <a:spAutoFit/>
          </a:bodyPr>
          <a:lstStyle/>
          <a:p>
            <a:pPr marL="342900" indent="-342900">
              <a:buFont typeface="Arial" panose="020B0604020202020204" pitchFamily="34" charset="0"/>
              <a:buChar char="•"/>
            </a:pPr>
            <a:r>
              <a:rPr lang="en-US" sz="2400" dirty="0"/>
              <a:t>I’m not a professor, and I won’t tell Prof. </a:t>
            </a:r>
            <a:r>
              <a:rPr lang="en-US" sz="2400" dirty="0" err="1"/>
              <a:t>Carrozzino</a:t>
            </a:r>
            <a:r>
              <a:rPr lang="en-US" sz="2400" dirty="0"/>
              <a:t> anything we say. Therefore, feel free to:</a:t>
            </a:r>
          </a:p>
          <a:p>
            <a:pPr marL="800100" lvl="1" indent="-342900">
              <a:buFont typeface="Arial" panose="020B0604020202020204" pitchFamily="34" charset="0"/>
              <a:buChar char="•"/>
            </a:pPr>
            <a:r>
              <a:rPr lang="en-US" sz="2000" dirty="0"/>
              <a:t>Interact, ask (even the dumbest) questions, mess around </a:t>
            </a:r>
          </a:p>
          <a:p>
            <a:pPr marL="800100" lvl="1" indent="-342900">
              <a:buFont typeface="Arial" panose="020B0604020202020204" pitchFamily="34" charset="0"/>
              <a:buChar char="•"/>
            </a:pPr>
            <a:r>
              <a:rPr lang="en-US" sz="2000" dirty="0"/>
              <a:t>Record this lecture for personal use (But DO NOT share it)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i="1" dirty="0"/>
              <a:t>“Useful links” </a:t>
            </a:r>
            <a:r>
              <a:rPr lang="en-US" sz="2400" dirty="0"/>
              <a:t>slide at the end of the presentation, if you want to dive</a:t>
            </a:r>
            <a:br>
              <a:rPr lang="en-US" sz="2400" dirty="0"/>
            </a:br>
            <a:r>
              <a:rPr lang="en-US" sz="2400" dirty="0"/>
              <a:t>deeper into Game Development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These slides will be published (somewhere) online. No need to take</a:t>
            </a:r>
            <a:br>
              <a:rPr lang="en-US" sz="2400" dirty="0"/>
            </a:br>
            <a:r>
              <a:rPr lang="en-US" sz="2400" dirty="0"/>
              <a:t>notes!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you want to ask any further question, you can reach me at </a:t>
            </a:r>
            <a:r>
              <a:rPr lang="en-US" sz="2400" dirty="0">
                <a:hlinkClick r:id="rId4"/>
              </a:rPr>
              <a:t>riccardo.galdieri@santannapisa.it</a:t>
            </a:r>
            <a:r>
              <a:rPr lang="en-US" sz="2400" dirty="0"/>
              <a:t> / </a:t>
            </a:r>
            <a:r>
              <a:rPr lang="en-US" sz="2400" dirty="0">
                <a:hlinkClick r:id="rId5"/>
              </a:rPr>
              <a:t>riccardo.galdieri@gmail.com</a:t>
            </a:r>
            <a:r>
              <a:rPr lang="en-US" sz="2400" dirty="0"/>
              <a:t>	</a:t>
            </a:r>
          </a:p>
        </p:txBody>
      </p:sp>
    </p:spTree>
    <p:extLst>
      <p:ext uri="{BB962C8B-B14F-4D97-AF65-F5344CB8AC3E}">
        <p14:creationId xmlns:p14="http://schemas.microsoft.com/office/powerpoint/2010/main" val="2041699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Deadlines</a:t>
            </a:r>
          </a:p>
        </p:txBody>
      </p:sp>
      <p:sp>
        <p:nvSpPr>
          <p:cNvPr id="12" name="Segnaposto contenuto 11"/>
          <p:cNvSpPr>
            <a:spLocks noGrp="1"/>
          </p:cNvSpPr>
          <p:nvPr>
            <p:ph idx="1"/>
          </p:nvPr>
        </p:nvSpPr>
        <p:spPr>
          <a:xfrm>
            <a:off x="838200" y="1133232"/>
            <a:ext cx="10515600" cy="5343768"/>
          </a:xfrm>
        </p:spPr>
        <p:txBody>
          <a:bodyPr>
            <a:normAutofit lnSpcReduction="10000"/>
          </a:bodyPr>
          <a:lstStyle/>
          <a:p>
            <a:r>
              <a:rPr lang="en-GB" sz="2400" dirty="0"/>
              <a:t>The bigger the project, the less accurate deadlines become:</a:t>
            </a:r>
          </a:p>
          <a:p>
            <a:pPr lvl="1"/>
            <a:r>
              <a:rPr lang="en-GB" sz="2000" dirty="0"/>
              <a:t>With an average error of 50% (not so unlikely), 6 days become 9 days, 6 months become </a:t>
            </a:r>
            <a:br>
              <a:rPr lang="en-GB" sz="2000" dirty="0"/>
            </a:br>
            <a:r>
              <a:rPr lang="en-GB" sz="2000" dirty="0"/>
              <a:t>9 months.</a:t>
            </a:r>
          </a:p>
          <a:p>
            <a:pPr lvl="1"/>
            <a:endParaRPr lang="en-GB" sz="2000" dirty="0"/>
          </a:p>
          <a:p>
            <a:r>
              <a:rPr lang="en-GB" sz="2400" dirty="0"/>
              <a:t>Different factors influence how you calculate your deadlines:</a:t>
            </a:r>
          </a:p>
          <a:p>
            <a:pPr lvl="1"/>
            <a:r>
              <a:rPr lang="en-GB" sz="2000" dirty="0"/>
              <a:t>How much you know about the software you will use</a:t>
            </a:r>
          </a:p>
          <a:p>
            <a:pPr lvl="1"/>
            <a:r>
              <a:rPr lang="en-GB" sz="2000" dirty="0"/>
              <a:t>How experimental is the project?</a:t>
            </a:r>
          </a:p>
          <a:p>
            <a:pPr lvl="1"/>
            <a:r>
              <a:rPr lang="en-GB" sz="2000" dirty="0"/>
              <a:t>Number of people involved in it</a:t>
            </a:r>
          </a:p>
          <a:p>
            <a:endParaRPr lang="en-GB" sz="2400" dirty="0"/>
          </a:p>
          <a:p>
            <a:r>
              <a:rPr lang="en-GB" sz="2400" dirty="0"/>
              <a:t>A wise task schedule can improve your productivity:</a:t>
            </a:r>
          </a:p>
          <a:p>
            <a:pPr lvl="1"/>
            <a:r>
              <a:rPr lang="en-GB" sz="2000" dirty="0"/>
              <a:t>Use an issue tracker to keep a record of your movements (Trello, JIRA, Mantis)</a:t>
            </a:r>
          </a:p>
          <a:p>
            <a:pPr lvl="1"/>
            <a:r>
              <a:rPr lang="en-GB" sz="2000" dirty="0"/>
              <a:t>Learn how to control your habits</a:t>
            </a:r>
          </a:p>
          <a:p>
            <a:pPr lvl="2"/>
            <a:r>
              <a:rPr lang="en-GB" sz="1600" dirty="0"/>
              <a:t>“The power of Habit” by Charles Duhigg – ISBN 9781400069286</a:t>
            </a:r>
          </a:p>
          <a:p>
            <a:endParaRPr lang="en-GB" sz="2400" dirty="0"/>
          </a:p>
          <a:p>
            <a:r>
              <a:rPr lang="en-GB" sz="2400" dirty="0"/>
              <a:t>Use the </a:t>
            </a:r>
            <a:r>
              <a:rPr lang="en-GB" sz="2400" i="1" dirty="0"/>
              <a:t>pomodoro technique</a:t>
            </a:r>
            <a:r>
              <a:rPr lang="en-GB" sz="2400" dirty="0"/>
              <a:t>!</a:t>
            </a:r>
          </a:p>
          <a:p>
            <a:endParaRPr lang="en-GB" sz="2400" dirty="0"/>
          </a:p>
          <a:p>
            <a:endParaRPr lang="en-GB"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277" y="2012919"/>
            <a:ext cx="2362021" cy="2285826"/>
          </a:xfrm>
          <a:prstGeom prst="rect">
            <a:avLst/>
          </a:prstGeom>
        </p:spPr>
      </p:pic>
      <p:sp>
        <p:nvSpPr>
          <p:cNvPr id="7" name="Slide Number Placeholder 3">
            <a:extLst>
              <a:ext uri="{FF2B5EF4-FFF2-40B4-BE49-F238E27FC236}">
                <a16:creationId xmlns:a16="http://schemas.microsoft.com/office/drawing/2014/main" id="{7B01F2D5-91C8-4C8B-8D77-0A83D264C52E}"/>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20</a:t>
            </a:fld>
            <a:endParaRPr lang="en-US" dirty="0"/>
          </a:p>
        </p:txBody>
      </p:sp>
    </p:spTree>
    <p:extLst>
      <p:ext uri="{BB962C8B-B14F-4D97-AF65-F5344CB8AC3E}">
        <p14:creationId xmlns:p14="http://schemas.microsoft.com/office/powerpoint/2010/main" val="3761442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3740" y="2144091"/>
            <a:ext cx="10274437" cy="1325563"/>
          </a:xfrm>
        </p:spPr>
        <p:txBody>
          <a:bodyPr/>
          <a:lstStyle/>
          <a:p>
            <a:pPr algn="ctr"/>
            <a:r>
              <a:rPr lang="en-GB" b="1" dirty="0">
                <a:latin typeface="Gill Sans MT" panose="020B0502020104020203" pitchFamily="34" charset="0"/>
              </a:rPr>
              <a:t>In one sentence….</a:t>
            </a:r>
          </a:p>
        </p:txBody>
      </p:sp>
      <p:sp>
        <p:nvSpPr>
          <p:cNvPr id="29" name="Titolo 4"/>
          <p:cNvSpPr txBox="1">
            <a:spLocks/>
          </p:cNvSpPr>
          <p:nvPr/>
        </p:nvSpPr>
        <p:spPr>
          <a:xfrm>
            <a:off x="1482811" y="3405505"/>
            <a:ext cx="869092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spc="-150" dirty="0"/>
          </a:p>
        </p:txBody>
      </p:sp>
      <p:sp>
        <p:nvSpPr>
          <p:cNvPr id="7" name="Titolo 4"/>
          <p:cNvSpPr txBox="1">
            <a:spLocks/>
          </p:cNvSpPr>
          <p:nvPr/>
        </p:nvSpPr>
        <p:spPr>
          <a:xfrm>
            <a:off x="1635211" y="3557905"/>
            <a:ext cx="869092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spc="-150" dirty="0"/>
              <a:t>Make sure to design your project for the time you have, not the other way around.</a:t>
            </a:r>
          </a:p>
        </p:txBody>
      </p:sp>
      <p:pic>
        <p:nvPicPr>
          <p:cNvPr id="8" name="Content Placeholder 1">
            <a:extLst>
              <a:ext uri="{FF2B5EF4-FFF2-40B4-BE49-F238E27FC236}">
                <a16:creationId xmlns:a16="http://schemas.microsoft.com/office/drawing/2014/main" id="{1AC1D4E2-1118-4544-946F-1CB55771FA9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34752" y="588797"/>
            <a:ext cx="2400036" cy="2514324"/>
          </a:xfrm>
        </p:spPr>
      </p:pic>
      <p:sp>
        <p:nvSpPr>
          <p:cNvPr id="9" name="Slide Number Placeholder 3">
            <a:extLst>
              <a:ext uri="{FF2B5EF4-FFF2-40B4-BE49-F238E27FC236}">
                <a16:creationId xmlns:a16="http://schemas.microsoft.com/office/drawing/2014/main" id="{3BAC95F9-6528-4465-853C-F871F32B7C5D}"/>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21</a:t>
            </a:fld>
            <a:endParaRPr lang="en-US" dirty="0"/>
          </a:p>
        </p:txBody>
      </p:sp>
    </p:spTree>
    <p:extLst>
      <p:ext uri="{BB962C8B-B14F-4D97-AF65-F5344CB8AC3E}">
        <p14:creationId xmlns:p14="http://schemas.microsoft.com/office/powerpoint/2010/main" val="81729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6200" y="2605405"/>
            <a:ext cx="11026140" cy="1325563"/>
          </a:xfrm>
        </p:spPr>
        <p:txBody>
          <a:bodyPr/>
          <a:lstStyle/>
          <a:p>
            <a:pPr algn="ctr"/>
            <a:r>
              <a:rPr lang="en-GB" b="1" dirty="0">
                <a:latin typeface="Gill Sans MT" panose="020B0502020104020203" pitchFamily="34" charset="0"/>
              </a:rPr>
              <a:t>X. What</a:t>
            </a:r>
          </a:p>
        </p:txBody>
      </p:sp>
      <p:sp>
        <p:nvSpPr>
          <p:cNvPr id="29" name="Titolo 4"/>
          <p:cNvSpPr txBox="1">
            <a:spLocks/>
          </p:cNvSpPr>
          <p:nvPr/>
        </p:nvSpPr>
        <p:spPr>
          <a:xfrm>
            <a:off x="-76200" y="3405505"/>
            <a:ext cx="1102614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spc="-150" dirty="0"/>
              <a:t>“Is a bug or a feature?”</a:t>
            </a:r>
            <a:br>
              <a:rPr lang="en-GB" sz="4000" spc="-150" dirty="0"/>
            </a:br>
            <a:r>
              <a:rPr lang="en-GB" sz="4000" spc="-150" dirty="0"/>
              <a:t>“Yes”</a:t>
            </a:r>
          </a:p>
        </p:txBody>
      </p:sp>
      <p:sp>
        <p:nvSpPr>
          <p:cNvPr id="7" name="Slide Number Placeholder 3">
            <a:extLst>
              <a:ext uri="{FF2B5EF4-FFF2-40B4-BE49-F238E27FC236}">
                <a16:creationId xmlns:a16="http://schemas.microsoft.com/office/drawing/2014/main" id="{75F6B791-59DE-4FF7-851A-875BB6969DE3}"/>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22</a:t>
            </a:fld>
            <a:endParaRPr lang="en-US" dirty="0"/>
          </a:p>
        </p:txBody>
      </p:sp>
    </p:spTree>
    <p:extLst>
      <p:ext uri="{BB962C8B-B14F-4D97-AF65-F5344CB8AC3E}">
        <p14:creationId xmlns:p14="http://schemas.microsoft.com/office/powerpoint/2010/main" val="135007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Getting practical</a:t>
            </a:r>
          </a:p>
        </p:txBody>
      </p:sp>
      <p:sp>
        <p:nvSpPr>
          <p:cNvPr id="12" name="Segnaposto contenuto 11"/>
          <p:cNvSpPr>
            <a:spLocks noGrp="1"/>
          </p:cNvSpPr>
          <p:nvPr>
            <p:ph idx="1"/>
          </p:nvPr>
        </p:nvSpPr>
        <p:spPr>
          <a:xfrm>
            <a:off x="838200" y="1133232"/>
            <a:ext cx="10515600" cy="5354198"/>
          </a:xfrm>
        </p:spPr>
        <p:txBody>
          <a:bodyPr>
            <a:normAutofit/>
          </a:bodyPr>
          <a:lstStyle/>
          <a:p>
            <a:r>
              <a:rPr lang="en-GB" sz="2400" dirty="0"/>
              <a:t>At some point, you have to transform all your design into actual game </a:t>
            </a:r>
            <a:br>
              <a:rPr lang="en-GB" sz="2400" dirty="0"/>
            </a:br>
            <a:r>
              <a:rPr lang="en-GB" sz="2400" dirty="0"/>
              <a:t>mechanics</a:t>
            </a:r>
          </a:p>
          <a:p>
            <a:endParaRPr lang="en-GB" sz="2400" dirty="0"/>
          </a:p>
          <a:p>
            <a:r>
              <a:rPr lang="en-GB" sz="2400" i="1" dirty="0"/>
              <a:t>What</a:t>
            </a:r>
            <a:r>
              <a:rPr lang="en-GB" sz="2400" dirty="0"/>
              <a:t> and </a:t>
            </a:r>
            <a:r>
              <a:rPr lang="en-GB" sz="2400" i="1" dirty="0"/>
              <a:t>How</a:t>
            </a:r>
            <a:r>
              <a:rPr lang="en-GB" sz="2400" dirty="0"/>
              <a:t> are strictly related</a:t>
            </a:r>
          </a:p>
          <a:p>
            <a:pPr lvl="1"/>
            <a:r>
              <a:rPr lang="en-GB" sz="2000" i="1" dirty="0"/>
              <a:t>What </a:t>
            </a:r>
            <a:r>
              <a:rPr lang="en-GB" sz="2000" dirty="0"/>
              <a:t>should be the skeleton of your application:</a:t>
            </a:r>
          </a:p>
          <a:p>
            <a:pPr lvl="2"/>
            <a:r>
              <a:rPr lang="en-GB" sz="1600" dirty="0"/>
              <a:t>Software structure</a:t>
            </a:r>
          </a:p>
          <a:p>
            <a:pPr lvl="2"/>
            <a:r>
              <a:rPr lang="en-GB" sz="1600" dirty="0"/>
              <a:t>Gameplay rules</a:t>
            </a:r>
          </a:p>
          <a:p>
            <a:pPr lvl="2"/>
            <a:r>
              <a:rPr lang="en-GB" sz="1600" dirty="0"/>
              <a:t>UI design</a:t>
            </a:r>
          </a:p>
          <a:p>
            <a:pPr lvl="2"/>
            <a:r>
              <a:rPr lang="en-GB" sz="1600" dirty="0"/>
              <a:t>Concept art</a:t>
            </a:r>
          </a:p>
          <a:p>
            <a:pPr lvl="2"/>
            <a:r>
              <a:rPr lang="en-GB" sz="1600" dirty="0"/>
              <a:t>Interaction design</a:t>
            </a:r>
          </a:p>
          <a:p>
            <a:pPr lvl="1"/>
            <a:r>
              <a:rPr lang="en-GB" sz="2000" i="1" dirty="0"/>
              <a:t>How</a:t>
            </a:r>
            <a:r>
              <a:rPr lang="en-GB" sz="2000" dirty="0"/>
              <a:t> is the practical implementation of those concepts:</a:t>
            </a:r>
          </a:p>
          <a:p>
            <a:pPr lvl="2"/>
            <a:r>
              <a:rPr lang="en-GB" sz="1600" dirty="0"/>
              <a:t>Code</a:t>
            </a:r>
          </a:p>
          <a:p>
            <a:pPr lvl="2"/>
            <a:r>
              <a:rPr lang="en-GB" sz="1600" dirty="0"/>
              <a:t>External data</a:t>
            </a:r>
          </a:p>
          <a:p>
            <a:pPr lvl="2"/>
            <a:r>
              <a:rPr lang="en-GB" sz="1600" dirty="0"/>
              <a:t>Sprites</a:t>
            </a:r>
          </a:p>
          <a:p>
            <a:pPr lvl="2"/>
            <a:r>
              <a:rPr lang="en-GB" sz="1600" dirty="0"/>
              <a:t>3D models</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27D6F451-00CF-49A5-B60C-0D108EF86629}"/>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23</a:t>
            </a:fld>
            <a:endParaRPr lang="en-US" dirty="0"/>
          </a:p>
        </p:txBody>
      </p:sp>
    </p:spTree>
    <p:extLst>
      <p:ext uri="{BB962C8B-B14F-4D97-AF65-F5344CB8AC3E}">
        <p14:creationId xmlns:p14="http://schemas.microsoft.com/office/powerpoint/2010/main" val="267483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Planning phase</a:t>
            </a:r>
          </a:p>
        </p:txBody>
      </p:sp>
      <p:sp>
        <p:nvSpPr>
          <p:cNvPr id="12" name="Segnaposto contenuto 11"/>
          <p:cNvSpPr>
            <a:spLocks noGrp="1"/>
          </p:cNvSpPr>
          <p:nvPr>
            <p:ph idx="1"/>
          </p:nvPr>
        </p:nvSpPr>
        <p:spPr>
          <a:xfrm>
            <a:off x="838200" y="1133232"/>
            <a:ext cx="10515600" cy="4891573"/>
          </a:xfrm>
        </p:spPr>
        <p:txBody>
          <a:bodyPr>
            <a:normAutofit/>
          </a:bodyPr>
          <a:lstStyle/>
          <a:p>
            <a:r>
              <a:rPr lang="en-GB" sz="2400" dirty="0"/>
              <a:t>Once you have built a prototype and tested your drafts, start planning your application accordingly</a:t>
            </a:r>
            <a:endParaRPr lang="en-GB" sz="2000" dirty="0"/>
          </a:p>
          <a:p>
            <a:endParaRPr lang="en-GB" sz="2000" dirty="0"/>
          </a:p>
          <a:p>
            <a:r>
              <a:rPr lang="en-GB" sz="2400" dirty="0"/>
              <a:t>If you have a team of people, it is important to be all on the same page. Professional teams use the so called “Game Design Document”</a:t>
            </a:r>
          </a:p>
          <a:p>
            <a:pPr lvl="1"/>
            <a:r>
              <a:rPr lang="en-GB" sz="2000" dirty="0"/>
              <a:t>Old but still nice to read: </a:t>
            </a:r>
            <a:r>
              <a:rPr lang="en-US" sz="2000" dirty="0">
                <a:hlinkClick r:id="rId3"/>
              </a:rPr>
              <a:t>The Anatomy of a Design Document</a:t>
            </a:r>
            <a:endParaRPr lang="en-US" sz="2000" dirty="0"/>
          </a:p>
          <a:p>
            <a:pPr lvl="1"/>
            <a:r>
              <a:rPr lang="en-US" sz="2000" dirty="0"/>
              <a:t>If the project is small, or the team is, a GDD is an overshoot</a:t>
            </a:r>
            <a:endParaRPr lang="en-GB" sz="2000" dirty="0"/>
          </a:p>
          <a:p>
            <a:endParaRPr lang="en-GB" sz="2400" dirty="0"/>
          </a:p>
          <a:p>
            <a:r>
              <a:rPr lang="en-GB" sz="2400" dirty="0"/>
              <a:t>Set up a one, clear and well defined goal for your application: What are </a:t>
            </a:r>
            <a:br>
              <a:rPr lang="en-GB" sz="2400" dirty="0"/>
            </a:br>
            <a:r>
              <a:rPr lang="en-GB" sz="2400" dirty="0"/>
              <a:t>you trying to achieve?</a:t>
            </a:r>
          </a:p>
          <a:p>
            <a:endParaRPr lang="en-GB" sz="2400" dirty="0"/>
          </a:p>
          <a:p>
            <a:r>
              <a:rPr lang="en-GB" sz="2400" dirty="0"/>
              <a:t>Paper drafts can turn out to be extremely useful!</a:t>
            </a:r>
          </a:p>
          <a:p>
            <a:endParaRPr lang="en-GB" sz="24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450DBE9A-8DA5-424C-B277-C8C3E37D57FA}"/>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24</a:t>
            </a:fld>
            <a:endParaRPr lang="en-US" dirty="0"/>
          </a:p>
        </p:txBody>
      </p:sp>
    </p:spTree>
    <p:extLst>
      <p:ext uri="{BB962C8B-B14F-4D97-AF65-F5344CB8AC3E}">
        <p14:creationId xmlns:p14="http://schemas.microsoft.com/office/powerpoint/2010/main" val="2878838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Gameplay planning</a:t>
            </a:r>
          </a:p>
        </p:txBody>
      </p:sp>
      <p:sp>
        <p:nvSpPr>
          <p:cNvPr id="12" name="Segnaposto contenuto 11"/>
          <p:cNvSpPr>
            <a:spLocks noGrp="1"/>
          </p:cNvSpPr>
          <p:nvPr>
            <p:ph idx="1"/>
          </p:nvPr>
        </p:nvSpPr>
        <p:spPr>
          <a:xfrm>
            <a:off x="838200" y="1133232"/>
            <a:ext cx="10515600" cy="4115133"/>
          </a:xfrm>
        </p:spPr>
        <p:txBody>
          <a:bodyPr>
            <a:normAutofit/>
          </a:bodyPr>
          <a:lstStyle/>
          <a:p>
            <a:r>
              <a:rPr lang="en-GB" sz="2400" dirty="0"/>
              <a:t>As we already established, every virtual application has a purpose. But </a:t>
            </a:r>
            <a:br>
              <a:rPr lang="en-GB" sz="2400" dirty="0"/>
            </a:br>
            <a:r>
              <a:rPr lang="en-GB" sz="2400" dirty="0"/>
              <a:t>translating that purpose into actual gameplay is a different thing</a:t>
            </a:r>
          </a:p>
          <a:p>
            <a:endParaRPr lang="en-GB" sz="2400" dirty="0"/>
          </a:p>
          <a:p>
            <a:r>
              <a:rPr lang="en-GB" sz="2400" dirty="0"/>
              <a:t>At this point you already have a goal and a planned interaction. Transform this concepts into game situations:</a:t>
            </a:r>
          </a:p>
          <a:p>
            <a:pPr lvl="1"/>
            <a:r>
              <a:rPr lang="en-GB" sz="2000" dirty="0"/>
              <a:t>What do you need in order to achieve your goal? AI? </a:t>
            </a:r>
            <a:r>
              <a:rPr lang="en-GB" sz="2000" dirty="0" err="1"/>
              <a:t>NavMeshes</a:t>
            </a:r>
            <a:r>
              <a:rPr lang="en-GB" sz="2000" dirty="0"/>
              <a:t>? Special controllers?</a:t>
            </a:r>
          </a:p>
          <a:p>
            <a:pPr lvl="1"/>
            <a:r>
              <a:rPr lang="en-GB" sz="2000" dirty="0"/>
              <a:t>How do you integrate these things in your environment?</a:t>
            </a:r>
          </a:p>
          <a:p>
            <a:pPr lvl="1"/>
            <a:r>
              <a:rPr lang="en-GB" sz="2000" dirty="0"/>
              <a:t>What’s your architecture structure going to be like?</a:t>
            </a:r>
          </a:p>
          <a:p>
            <a:pPr lvl="1"/>
            <a:endParaRPr lang="en-GB" sz="2000" dirty="0"/>
          </a:p>
          <a:p>
            <a:r>
              <a:rPr lang="en-GB" sz="2400" dirty="0"/>
              <a:t>Make sure that YOUR learning curve is balanced with the game difficulty</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156644B3-E498-4D59-B7DD-28ED4110E17E}"/>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25</a:t>
            </a:fld>
            <a:endParaRPr lang="en-US" dirty="0"/>
          </a:p>
        </p:txBody>
      </p:sp>
    </p:spTree>
    <p:extLst>
      <p:ext uri="{BB962C8B-B14F-4D97-AF65-F5344CB8AC3E}">
        <p14:creationId xmlns:p14="http://schemas.microsoft.com/office/powerpoint/2010/main" val="3469884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Gameplay planning</a:t>
            </a:r>
          </a:p>
        </p:txBody>
      </p:sp>
      <p:sp>
        <p:nvSpPr>
          <p:cNvPr id="12" name="Segnaposto contenuto 11"/>
          <p:cNvSpPr>
            <a:spLocks noGrp="1"/>
          </p:cNvSpPr>
          <p:nvPr>
            <p:ph idx="1"/>
          </p:nvPr>
        </p:nvSpPr>
        <p:spPr>
          <a:xfrm>
            <a:off x="838200" y="1133232"/>
            <a:ext cx="10515600" cy="1752843"/>
          </a:xfrm>
        </p:spPr>
        <p:txBody>
          <a:bodyPr>
            <a:normAutofit fontScale="92500"/>
          </a:bodyPr>
          <a:lstStyle/>
          <a:p>
            <a:r>
              <a:rPr lang="it-IT" sz="2400" dirty="0"/>
              <a:t>Lately a lot of people have been asking around how to build an MMORPG.</a:t>
            </a:r>
          </a:p>
          <a:p>
            <a:endParaRPr lang="it-IT" sz="2400" dirty="0"/>
          </a:p>
          <a:p>
            <a:r>
              <a:rPr lang="it-IT" sz="2400" dirty="0"/>
              <a:t>Game Designer Raph Kosher has published a list of what is needed to create an MMO:</a:t>
            </a:r>
          </a:p>
          <a:p>
            <a:pPr lvl="1"/>
            <a:r>
              <a:rPr lang="it-IT" sz="2000" dirty="0">
                <a:hlinkClick r:id="rId3"/>
              </a:rPr>
              <a:t>LINK</a:t>
            </a:r>
            <a:endParaRPr lang="it-IT" sz="20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6D3FE216-9DC9-4932-A68F-CBEB9DD3C64C}"/>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26</a:t>
            </a:fld>
            <a:endParaRPr lang="en-US" dirty="0"/>
          </a:p>
        </p:txBody>
      </p:sp>
    </p:spTree>
    <p:extLst>
      <p:ext uri="{BB962C8B-B14F-4D97-AF65-F5344CB8AC3E}">
        <p14:creationId xmlns:p14="http://schemas.microsoft.com/office/powerpoint/2010/main" val="3079376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Software planning</a:t>
            </a:r>
          </a:p>
        </p:txBody>
      </p:sp>
      <p:sp>
        <p:nvSpPr>
          <p:cNvPr id="12" name="Segnaposto contenuto 11"/>
          <p:cNvSpPr>
            <a:spLocks noGrp="1"/>
          </p:cNvSpPr>
          <p:nvPr>
            <p:ph idx="1"/>
          </p:nvPr>
        </p:nvSpPr>
        <p:spPr>
          <a:xfrm>
            <a:off x="838200" y="1133232"/>
            <a:ext cx="10515600" cy="5354198"/>
          </a:xfrm>
        </p:spPr>
        <p:txBody>
          <a:bodyPr>
            <a:normAutofit lnSpcReduction="10000"/>
          </a:bodyPr>
          <a:lstStyle/>
          <a:p>
            <a:r>
              <a:rPr lang="en-GB" sz="2400" dirty="0"/>
              <a:t>If you start to write your application straightaway without planning it in </a:t>
            </a:r>
            <a:br>
              <a:rPr lang="en-GB" sz="2400" dirty="0"/>
            </a:br>
            <a:r>
              <a:rPr lang="en-GB" sz="2400" dirty="0"/>
              <a:t>advance, you will fail*</a:t>
            </a:r>
          </a:p>
          <a:p>
            <a:endParaRPr lang="en-GB" sz="2400" dirty="0"/>
          </a:p>
          <a:p>
            <a:r>
              <a:rPr lang="en-GB" sz="2400" dirty="0"/>
              <a:t>Software design is a complex, yet beautiful, discipline. Do not reinvent the </a:t>
            </a:r>
            <a:br>
              <a:rPr lang="en-GB" sz="2400" dirty="0"/>
            </a:br>
            <a:r>
              <a:rPr lang="en-GB" sz="2400" dirty="0"/>
              <a:t>wheel and study it:</a:t>
            </a:r>
          </a:p>
          <a:p>
            <a:pPr lvl="1"/>
            <a:r>
              <a:rPr lang="en-US" sz="2000" dirty="0"/>
              <a:t>Design Patterns: Elements of Reusable Object-Oriented Software – ISBN 0201633612</a:t>
            </a:r>
          </a:p>
          <a:p>
            <a:pPr lvl="1"/>
            <a:r>
              <a:rPr lang="en-US" sz="2000" dirty="0"/>
              <a:t>Familiarize with concepts like Abstraction, Modularity, Refactoring, Information hiding</a:t>
            </a:r>
            <a:endParaRPr lang="en-GB" sz="2000" dirty="0"/>
          </a:p>
          <a:p>
            <a:endParaRPr lang="en-GB" sz="2400" dirty="0"/>
          </a:p>
          <a:p>
            <a:r>
              <a:rPr lang="en-GB" sz="2400" dirty="0"/>
              <a:t>Version control can save your life. Set up one before you even start</a:t>
            </a:r>
            <a:br>
              <a:rPr lang="en-GB" sz="2400" dirty="0"/>
            </a:br>
            <a:r>
              <a:rPr lang="en-GB" sz="2400" dirty="0"/>
              <a:t>prototyping</a:t>
            </a:r>
            <a:endParaRPr lang="en-GB" sz="1600" dirty="0"/>
          </a:p>
          <a:p>
            <a:endParaRPr lang="en-GB" sz="2400" dirty="0"/>
          </a:p>
          <a:p>
            <a:r>
              <a:rPr lang="en-GB" sz="2400" dirty="0"/>
              <a:t>Make sure to share coding standards with the other programmers</a:t>
            </a:r>
          </a:p>
          <a:p>
            <a:endParaRPr lang="en-GB" sz="2400" dirty="0"/>
          </a:p>
          <a:p>
            <a:pPr marL="0" indent="0">
              <a:buNone/>
            </a:pPr>
            <a:r>
              <a:rPr lang="en-GB" sz="1400" dirty="0"/>
              <a:t>* Unless you are prototyping</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8B2FA787-CC0D-4367-9D55-F1420D2491ED}"/>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27</a:t>
            </a:fld>
            <a:endParaRPr lang="en-US" dirty="0"/>
          </a:p>
        </p:txBody>
      </p:sp>
    </p:spTree>
    <p:extLst>
      <p:ext uri="{BB962C8B-B14F-4D97-AF65-F5344CB8AC3E}">
        <p14:creationId xmlns:p14="http://schemas.microsoft.com/office/powerpoint/2010/main" val="2238531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Graphics planning</a:t>
            </a:r>
          </a:p>
        </p:txBody>
      </p:sp>
      <p:sp>
        <p:nvSpPr>
          <p:cNvPr id="12" name="Segnaposto contenuto 11"/>
          <p:cNvSpPr>
            <a:spLocks noGrp="1"/>
          </p:cNvSpPr>
          <p:nvPr>
            <p:ph idx="1"/>
          </p:nvPr>
        </p:nvSpPr>
        <p:spPr>
          <a:xfrm>
            <a:off x="838200" y="1133232"/>
            <a:ext cx="10515600" cy="5354198"/>
          </a:xfrm>
        </p:spPr>
        <p:txBody>
          <a:bodyPr>
            <a:normAutofit/>
          </a:bodyPr>
          <a:lstStyle/>
          <a:p>
            <a:r>
              <a:rPr lang="en-GB" sz="2400" dirty="0"/>
              <a:t>While code can be explained, graphics can’t unless it’s drawn</a:t>
            </a:r>
          </a:p>
          <a:p>
            <a:endParaRPr lang="en-GB" sz="2400" dirty="0"/>
          </a:p>
          <a:p>
            <a:r>
              <a:rPr lang="en-GB" sz="2400" dirty="0"/>
              <a:t>Do not underestimate the importance of concept art. Concept artists are responsible to give your application its final look</a:t>
            </a:r>
          </a:p>
          <a:p>
            <a:endParaRPr lang="en-GB" sz="2400" dirty="0"/>
          </a:p>
          <a:p>
            <a:r>
              <a:rPr lang="en-GB" sz="2400" dirty="0"/>
              <a:t>Doing concept art is the most frustrating job in the entire process. 100% of what you do is judged and 95% of it is discarded</a:t>
            </a:r>
          </a:p>
          <a:p>
            <a:pPr lvl="1"/>
            <a:r>
              <a:rPr lang="en-GB" sz="2000" dirty="0"/>
              <a:t>Basically someone else will discard all of your </a:t>
            </a:r>
            <a:r>
              <a:rPr lang="en-GB" sz="2000" dirty="0" err="1"/>
              <a:t>wor</a:t>
            </a:r>
            <a:endParaRPr lang="en-GB" sz="2000" dirty="0"/>
          </a:p>
          <a:p>
            <a:endParaRPr lang="en-GB" sz="2400" dirty="0"/>
          </a:p>
          <a:p>
            <a:endParaRPr lang="en-GB" sz="2400" dirty="0"/>
          </a:p>
          <a:p>
            <a:endParaRPr lang="en-GB" sz="24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9936" y="4368314"/>
            <a:ext cx="4209288" cy="2109972"/>
          </a:xfrm>
          <a:prstGeom prst="rect">
            <a:avLst/>
          </a:prstGeom>
        </p:spPr>
      </p:pic>
      <p:sp>
        <p:nvSpPr>
          <p:cNvPr id="7" name="Slide Number Placeholder 3">
            <a:extLst>
              <a:ext uri="{FF2B5EF4-FFF2-40B4-BE49-F238E27FC236}">
                <a16:creationId xmlns:a16="http://schemas.microsoft.com/office/drawing/2014/main" id="{AF7D8531-8121-4E57-9F97-220E312EBB8D}"/>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28</a:t>
            </a:fld>
            <a:endParaRPr lang="en-US" dirty="0"/>
          </a:p>
        </p:txBody>
      </p:sp>
    </p:spTree>
    <p:extLst>
      <p:ext uri="{BB962C8B-B14F-4D97-AF65-F5344CB8AC3E}">
        <p14:creationId xmlns:p14="http://schemas.microsoft.com/office/powerpoint/2010/main" val="3886608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Graphics planning</a:t>
            </a:r>
          </a:p>
        </p:txBody>
      </p:sp>
      <p:sp>
        <p:nvSpPr>
          <p:cNvPr id="12" name="Segnaposto contenuto 11"/>
          <p:cNvSpPr>
            <a:spLocks noGrp="1"/>
          </p:cNvSpPr>
          <p:nvPr>
            <p:ph idx="1"/>
          </p:nvPr>
        </p:nvSpPr>
        <p:spPr>
          <a:xfrm>
            <a:off x="838200" y="1133232"/>
            <a:ext cx="10515600" cy="5354198"/>
          </a:xfrm>
        </p:spPr>
        <p:txBody>
          <a:bodyPr>
            <a:normAutofit/>
          </a:bodyPr>
          <a:lstStyle/>
          <a:p>
            <a:r>
              <a:rPr lang="en-GB" sz="2400" dirty="0"/>
              <a:t>Let’s make a little experiment: </a:t>
            </a:r>
          </a:p>
          <a:p>
            <a:pPr lvl="1"/>
            <a:r>
              <a:rPr lang="en-GB" sz="2000" dirty="0"/>
              <a:t>Think about a tall, male, muscled, bearded character, with tattoos</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8" name="Slide Number Placeholder 3">
            <a:extLst>
              <a:ext uri="{FF2B5EF4-FFF2-40B4-BE49-F238E27FC236}">
                <a16:creationId xmlns:a16="http://schemas.microsoft.com/office/drawing/2014/main" id="{6A794DA9-D556-4797-AD34-6C461624890F}"/>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29</a:t>
            </a:fld>
            <a:endParaRPr lang="en-US" dirty="0"/>
          </a:p>
        </p:txBody>
      </p:sp>
    </p:spTree>
    <p:extLst>
      <p:ext uri="{BB962C8B-B14F-4D97-AF65-F5344CB8AC3E}">
        <p14:creationId xmlns:p14="http://schemas.microsoft.com/office/powerpoint/2010/main" val="1301733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 bit about me...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401205"/>
          </a:xfrm>
          <a:prstGeom prst="rect">
            <a:avLst/>
          </a:prstGeom>
          <a:noFill/>
        </p:spPr>
        <p:txBody>
          <a:bodyPr wrap="square" rtlCol="0">
            <a:spAutoFit/>
          </a:bodyPr>
          <a:lstStyle/>
          <a:p>
            <a:pPr marL="342900" indent="-342900">
              <a:buFont typeface="Arial" panose="020B0604020202020204" pitchFamily="34" charset="0"/>
              <a:buChar char="•"/>
            </a:pPr>
            <a:r>
              <a:rPr lang="en-US" sz="2400" dirty="0"/>
              <a:t>PhD candidate in Emerging Digital Technologies at Scuola Sant’Anna</a:t>
            </a:r>
          </a:p>
          <a:p>
            <a:pPr marL="342900" indent="-342900">
              <a:buFont typeface="Arial" panose="020B0604020202020204" pitchFamily="34" charset="0"/>
              <a:buChar char="•"/>
            </a:pPr>
            <a:r>
              <a:rPr lang="en-US" sz="2400" dirty="0"/>
              <a:t>Visiting staff at the Breda University of Applied Sciences (Breda, NL)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Former Digital Humanities student:</a:t>
            </a:r>
          </a:p>
          <a:p>
            <a:pPr marL="800100" lvl="1" indent="-342900">
              <a:buFont typeface="Arial" panose="020B0604020202020204" pitchFamily="34" charset="0"/>
              <a:buChar char="•"/>
            </a:pPr>
            <a:r>
              <a:rPr lang="en-US" sz="2000" dirty="0"/>
              <a:t>BSc in Digital Humanities </a:t>
            </a:r>
          </a:p>
          <a:p>
            <a:pPr marL="800100" lvl="1" indent="-342900">
              <a:buFont typeface="Arial" panose="020B0604020202020204" pitchFamily="34" charset="0"/>
              <a:buChar char="•"/>
            </a:pPr>
            <a:r>
              <a:rPr lang="en-US" sz="2000" dirty="0"/>
              <a:t>MSc in Digital Humanities</a:t>
            </a:r>
          </a:p>
          <a:p>
            <a:pPr marL="800100" lvl="1" indent="-342900">
              <a:buFont typeface="Arial" panose="020B0604020202020204" pitchFamily="34" charset="0"/>
              <a:buChar char="•"/>
            </a:pPr>
            <a:r>
              <a:rPr lang="en-US" sz="2000" dirty="0"/>
              <a:t>Former King’s College London and National Taiwan University student</a:t>
            </a:r>
          </a:p>
          <a:p>
            <a:pPr lvl="1"/>
            <a:endParaRPr lang="en-US" sz="2000" dirty="0"/>
          </a:p>
          <a:p>
            <a:pPr marL="342900" indent="-342900">
              <a:buFont typeface="Arial" panose="020B0604020202020204" pitchFamily="34" charset="0"/>
              <a:buChar char="•"/>
            </a:pPr>
            <a:r>
              <a:rPr lang="en-US" sz="2400" dirty="0"/>
              <a:t>Research interests: </a:t>
            </a:r>
          </a:p>
          <a:p>
            <a:pPr marL="800100" lvl="1" indent="-342900">
              <a:buFont typeface="Arial" panose="020B0604020202020204" pitchFamily="34" charset="0"/>
              <a:buChar char="•"/>
            </a:pPr>
            <a:r>
              <a:rPr lang="en-US" sz="2000" dirty="0"/>
              <a:t>Players’ </a:t>
            </a:r>
            <a:r>
              <a:rPr lang="it-IT" sz="2000" dirty="0"/>
              <a:t>subconscious behaviours in new environments</a:t>
            </a:r>
            <a:endParaRPr lang="en-US" sz="2000" dirty="0"/>
          </a:p>
          <a:p>
            <a:pPr marL="800100" lvl="1" indent="-342900">
              <a:buFont typeface="Arial" panose="020B0604020202020204" pitchFamily="34" charset="0"/>
              <a:buChar char="•"/>
            </a:pPr>
            <a:r>
              <a:rPr lang="en-US" sz="2000" dirty="0"/>
              <a:t>Procedural ideas generation (</a:t>
            </a:r>
            <a:r>
              <a:rPr lang="en-US" sz="2000" dirty="0">
                <a:hlinkClick r:id="rId4" action="ppaction://hlinkfile"/>
              </a:rPr>
              <a:t>ugs.guraas.com</a:t>
            </a:r>
            <a:r>
              <a:rPr lang="en-US" sz="2000" dirty="0"/>
              <a:t>)</a:t>
            </a:r>
          </a:p>
          <a:p>
            <a:pPr marL="800100" lvl="1" indent="-342900">
              <a:buFont typeface="Arial" panose="020B0604020202020204" pitchFamily="34" charset="0"/>
              <a:buChar char="•"/>
            </a:pPr>
            <a:r>
              <a:rPr lang="en-US" sz="2000" dirty="0"/>
              <a:t>Weighting environmental factors (UI, Narrative, interaction schemes) on UX</a:t>
            </a:r>
          </a:p>
          <a:p>
            <a:pPr marL="800100" lvl="1" indent="-342900">
              <a:buFont typeface="Arial" panose="020B0604020202020204" pitchFamily="34" charset="0"/>
              <a:buChar char="•"/>
            </a:pPr>
            <a:r>
              <a:rPr lang="en-US" sz="2000" dirty="0"/>
              <a:t>Impact of real-life events on gaming</a:t>
            </a:r>
          </a:p>
        </p:txBody>
      </p:sp>
    </p:spTree>
    <p:extLst>
      <p:ext uri="{BB962C8B-B14F-4D97-AF65-F5344CB8AC3E}">
        <p14:creationId xmlns:p14="http://schemas.microsoft.com/office/powerpoint/2010/main" val="2622002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Graphics planning</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8525" y="1113472"/>
            <a:ext cx="9342755" cy="5253751"/>
          </a:xfrm>
        </p:spPr>
      </p:pic>
      <p:sp>
        <p:nvSpPr>
          <p:cNvPr id="7" name="Slide Number Placeholder 3">
            <a:extLst>
              <a:ext uri="{FF2B5EF4-FFF2-40B4-BE49-F238E27FC236}">
                <a16:creationId xmlns:a16="http://schemas.microsoft.com/office/drawing/2014/main" id="{8639475B-486D-438A-80D6-960D202713C6}"/>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30</a:t>
            </a:fld>
            <a:endParaRPr lang="en-US" dirty="0"/>
          </a:p>
        </p:txBody>
      </p:sp>
    </p:spTree>
    <p:extLst>
      <p:ext uri="{BB962C8B-B14F-4D97-AF65-F5344CB8AC3E}">
        <p14:creationId xmlns:p14="http://schemas.microsoft.com/office/powerpoint/2010/main" val="130080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Drafts</a:t>
            </a:r>
          </a:p>
        </p:txBody>
      </p:sp>
      <p:sp>
        <p:nvSpPr>
          <p:cNvPr id="12" name="Segnaposto contenuto 11"/>
          <p:cNvSpPr>
            <a:spLocks noGrp="1"/>
          </p:cNvSpPr>
          <p:nvPr>
            <p:ph idx="1"/>
          </p:nvPr>
        </p:nvSpPr>
        <p:spPr>
          <a:xfrm>
            <a:off x="838200" y="1133232"/>
            <a:ext cx="10515600" cy="5354198"/>
          </a:xfrm>
        </p:spPr>
        <p:txBody>
          <a:bodyPr>
            <a:normAutofit/>
          </a:bodyPr>
          <a:lstStyle/>
          <a:p>
            <a:r>
              <a:rPr lang="en-GB" sz="2400" dirty="0"/>
              <a:t>If something works, you can see it from the beginning</a:t>
            </a:r>
          </a:p>
          <a:p>
            <a:pPr lvl="1"/>
            <a:r>
              <a:rPr lang="en-GB" sz="2000" dirty="0"/>
              <a:t>A cute character, a main gameplay feature, a particular dynamic</a:t>
            </a:r>
          </a:p>
          <a:p>
            <a:endParaRPr lang="en-GB" sz="2400" dirty="0"/>
          </a:p>
          <a:p>
            <a:r>
              <a:rPr lang="en-GB" sz="2400" dirty="0"/>
              <a:t>Always refactor your code, it will serve you well in the long term period</a:t>
            </a:r>
          </a:p>
          <a:p>
            <a:endParaRPr lang="en-GB" sz="2400" dirty="0"/>
          </a:p>
          <a:p>
            <a:r>
              <a:rPr lang="en-GB" sz="2400" dirty="0"/>
              <a:t>Start showing your project around. People can be a great vector of distribution, and sometimes they can even help you develop it further</a:t>
            </a:r>
          </a:p>
          <a:p>
            <a:pPr lvl="1"/>
            <a:r>
              <a:rPr lang="en-GB" sz="2000" dirty="0"/>
              <a:t>If your product is too good when you first show it, you’ve waited for too long</a:t>
            </a:r>
          </a:p>
          <a:p>
            <a:endParaRPr lang="en-GB" sz="2400" dirty="0"/>
          </a:p>
          <a:p>
            <a:r>
              <a:rPr lang="en-GB" sz="2400" dirty="0"/>
              <a:t>Get good feedbacks as soon as possible</a:t>
            </a:r>
          </a:p>
          <a:p>
            <a:pPr lvl="1"/>
            <a:r>
              <a:rPr lang="en-GB" sz="2000" dirty="0"/>
              <a:t>Unless they’re in the same business, friends will be too nice. Weight accordingly</a:t>
            </a:r>
          </a:p>
          <a:p>
            <a:pPr lvl="1"/>
            <a:r>
              <a:rPr lang="en-GB" sz="2000" dirty="0"/>
              <a:t>Many people online want to be mean just because they can hide behind </a:t>
            </a:r>
            <a:br>
              <a:rPr lang="en-GB" sz="2000" dirty="0"/>
            </a:br>
            <a:r>
              <a:rPr lang="en-GB" sz="2000" dirty="0"/>
              <a:t>the screen</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2F1B2D31-9EAA-40E4-BF26-EDC1368E54DA}"/>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31</a:t>
            </a:fld>
            <a:endParaRPr lang="en-US" dirty="0"/>
          </a:p>
        </p:txBody>
      </p:sp>
      <p:pic>
        <p:nvPicPr>
          <p:cNvPr id="3" name="Picture 2">
            <a:extLst>
              <a:ext uri="{FF2B5EF4-FFF2-40B4-BE49-F238E27FC236}">
                <a16:creationId xmlns:a16="http://schemas.microsoft.com/office/drawing/2014/main" id="{3F9544B9-2130-42E2-BB9D-B54780DA9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025" y="5883856"/>
            <a:ext cx="3700462" cy="915956"/>
          </a:xfrm>
          <a:prstGeom prst="rect">
            <a:avLst/>
          </a:prstGeom>
        </p:spPr>
      </p:pic>
    </p:spTree>
    <p:extLst>
      <p:ext uri="{BB962C8B-B14F-4D97-AF65-F5344CB8AC3E}">
        <p14:creationId xmlns:p14="http://schemas.microsoft.com/office/powerpoint/2010/main" val="678034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3740" y="2144091"/>
            <a:ext cx="10274437" cy="1325563"/>
          </a:xfrm>
        </p:spPr>
        <p:txBody>
          <a:bodyPr/>
          <a:lstStyle/>
          <a:p>
            <a:pPr algn="ctr"/>
            <a:r>
              <a:rPr lang="en-GB" b="1" dirty="0">
                <a:latin typeface="Gill Sans MT" panose="020B0502020104020203" pitchFamily="34" charset="0"/>
              </a:rPr>
              <a:t>In one sentence….</a:t>
            </a:r>
          </a:p>
        </p:txBody>
      </p:sp>
      <p:sp>
        <p:nvSpPr>
          <p:cNvPr id="29" name="Titolo 4"/>
          <p:cNvSpPr txBox="1">
            <a:spLocks/>
          </p:cNvSpPr>
          <p:nvPr/>
        </p:nvSpPr>
        <p:spPr>
          <a:xfrm>
            <a:off x="1482811" y="3405505"/>
            <a:ext cx="869092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spc="-150" dirty="0"/>
          </a:p>
        </p:txBody>
      </p:sp>
      <p:sp>
        <p:nvSpPr>
          <p:cNvPr id="7" name="Titolo 4"/>
          <p:cNvSpPr txBox="1">
            <a:spLocks/>
          </p:cNvSpPr>
          <p:nvPr/>
        </p:nvSpPr>
        <p:spPr>
          <a:xfrm>
            <a:off x="584886" y="3557905"/>
            <a:ext cx="1079157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spc="-150" dirty="0"/>
          </a:p>
        </p:txBody>
      </p:sp>
      <p:sp>
        <p:nvSpPr>
          <p:cNvPr id="8" name="Titolo 4"/>
          <p:cNvSpPr txBox="1">
            <a:spLocks/>
          </p:cNvSpPr>
          <p:nvPr/>
        </p:nvSpPr>
        <p:spPr>
          <a:xfrm>
            <a:off x="1635211" y="3557905"/>
            <a:ext cx="869092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spc="-150" dirty="0"/>
          </a:p>
        </p:txBody>
      </p:sp>
      <p:sp>
        <p:nvSpPr>
          <p:cNvPr id="10" name="Titolo 4"/>
          <p:cNvSpPr txBox="1">
            <a:spLocks/>
          </p:cNvSpPr>
          <p:nvPr/>
        </p:nvSpPr>
        <p:spPr>
          <a:xfrm>
            <a:off x="426390" y="3545713"/>
            <a:ext cx="10791570" cy="162369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spc="-150" dirty="0"/>
              <a:t>Drafts are the foundation of every project. First you design what you want, then you think about how to make it</a:t>
            </a:r>
          </a:p>
        </p:txBody>
      </p:sp>
      <p:sp>
        <p:nvSpPr>
          <p:cNvPr id="9" name="Slide Number Placeholder 3">
            <a:extLst>
              <a:ext uri="{FF2B5EF4-FFF2-40B4-BE49-F238E27FC236}">
                <a16:creationId xmlns:a16="http://schemas.microsoft.com/office/drawing/2014/main" id="{0ED7E215-1A78-4C09-86FB-2CED378CC9AF}"/>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32</a:t>
            </a:fld>
            <a:endParaRPr lang="en-US" dirty="0"/>
          </a:p>
        </p:txBody>
      </p:sp>
    </p:spTree>
    <p:extLst>
      <p:ext uri="{BB962C8B-B14F-4D97-AF65-F5344CB8AC3E}">
        <p14:creationId xmlns:p14="http://schemas.microsoft.com/office/powerpoint/2010/main" val="1967756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6200" y="2605405"/>
            <a:ext cx="11026140" cy="1325563"/>
          </a:xfrm>
        </p:spPr>
        <p:txBody>
          <a:bodyPr/>
          <a:lstStyle/>
          <a:p>
            <a:pPr algn="ctr"/>
            <a:r>
              <a:rPr lang="en-GB" b="1" dirty="0">
                <a:latin typeface="Gill Sans MT" panose="020B0502020104020203" pitchFamily="34" charset="0"/>
              </a:rPr>
              <a:t>X. How</a:t>
            </a:r>
          </a:p>
        </p:txBody>
      </p:sp>
      <p:sp>
        <p:nvSpPr>
          <p:cNvPr id="29" name="Titolo 4"/>
          <p:cNvSpPr txBox="1">
            <a:spLocks/>
          </p:cNvSpPr>
          <p:nvPr/>
        </p:nvSpPr>
        <p:spPr>
          <a:xfrm>
            <a:off x="-76200" y="3405505"/>
            <a:ext cx="1102614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spc="-150" dirty="0"/>
              <a:t>“If you know the enemy and know yourself, you will not fear the result of a hundred battles” </a:t>
            </a:r>
          </a:p>
        </p:txBody>
      </p:sp>
      <p:sp>
        <p:nvSpPr>
          <p:cNvPr id="8" name="Slide Number Placeholder 3">
            <a:extLst>
              <a:ext uri="{FF2B5EF4-FFF2-40B4-BE49-F238E27FC236}">
                <a16:creationId xmlns:a16="http://schemas.microsoft.com/office/drawing/2014/main" id="{C9B8F31E-8414-4037-9BF3-3220150EA48F}"/>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33</a:t>
            </a:fld>
            <a:endParaRPr lang="en-US" dirty="0"/>
          </a:p>
        </p:txBody>
      </p:sp>
    </p:spTree>
    <p:extLst>
      <p:ext uri="{BB962C8B-B14F-4D97-AF65-F5344CB8AC3E}">
        <p14:creationId xmlns:p14="http://schemas.microsoft.com/office/powerpoint/2010/main" val="4013191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Know your tools</a:t>
            </a:r>
          </a:p>
        </p:txBody>
      </p:sp>
      <p:sp>
        <p:nvSpPr>
          <p:cNvPr id="12" name="Segnaposto contenuto 11"/>
          <p:cNvSpPr>
            <a:spLocks noGrp="1"/>
          </p:cNvSpPr>
          <p:nvPr>
            <p:ph idx="1"/>
          </p:nvPr>
        </p:nvSpPr>
        <p:spPr>
          <a:xfrm>
            <a:off x="838200" y="1133232"/>
            <a:ext cx="10515600" cy="5354198"/>
          </a:xfrm>
        </p:spPr>
        <p:txBody>
          <a:bodyPr>
            <a:normAutofit/>
          </a:bodyPr>
          <a:lstStyle/>
          <a:p>
            <a:r>
              <a:rPr lang="en-GB" sz="2400" dirty="0"/>
              <a:t>It is fundamental to know the tools you are using, and how they can save </a:t>
            </a:r>
            <a:br>
              <a:rPr lang="en-GB" sz="2400" dirty="0"/>
            </a:br>
            <a:r>
              <a:rPr lang="en-GB" sz="2400" dirty="0"/>
              <a:t>you a lot of work</a:t>
            </a:r>
          </a:p>
          <a:p>
            <a:pPr lvl="1"/>
            <a:r>
              <a:rPr lang="en-GB" sz="2000" dirty="0"/>
              <a:t>This should be trivial, but you’d be surprised…….</a:t>
            </a:r>
          </a:p>
          <a:p>
            <a:pPr lvl="1"/>
            <a:endParaRPr lang="en-GB" sz="2000" dirty="0"/>
          </a:p>
          <a:p>
            <a:r>
              <a:rPr lang="en-GB" sz="2400" dirty="0"/>
              <a:t>Keep yourself up to date, not your tools!</a:t>
            </a:r>
          </a:p>
          <a:p>
            <a:pPr lvl="1"/>
            <a:r>
              <a:rPr lang="en-GB" sz="2000" dirty="0"/>
              <a:t>Follow the latest development of your tool of choice, but please, PLEASE, do not update </a:t>
            </a:r>
            <a:br>
              <a:rPr lang="en-GB" sz="2000" dirty="0"/>
            </a:br>
            <a:r>
              <a:rPr lang="en-GB" sz="2000" dirty="0"/>
              <a:t>your version during the final phase. I repeat. DO. NOT. UPDATE.</a:t>
            </a:r>
          </a:p>
          <a:p>
            <a:pPr lvl="1"/>
            <a:endParaRPr lang="en-GB" sz="2000" dirty="0"/>
          </a:p>
          <a:p>
            <a:r>
              <a:rPr lang="en-GB" sz="2400" dirty="0"/>
              <a:t>It is your responsibility to make sure that the software used by all the compartments can exchange files</a:t>
            </a:r>
          </a:p>
          <a:p>
            <a:endParaRPr lang="en-GB" sz="2000" dirty="0"/>
          </a:p>
          <a:p>
            <a:r>
              <a:rPr lang="en-GB" sz="2400" dirty="0"/>
              <a:t>Let’s see some of these tools…</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5972B881-CBB9-4882-8374-847B28377199}"/>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34</a:t>
            </a:fld>
            <a:endParaRPr lang="en-US" dirty="0"/>
          </a:p>
        </p:txBody>
      </p:sp>
    </p:spTree>
    <p:extLst>
      <p:ext uri="{BB962C8B-B14F-4D97-AF65-F5344CB8AC3E}">
        <p14:creationId xmlns:p14="http://schemas.microsoft.com/office/powerpoint/2010/main" val="2174967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a:t>Game Engines</a:t>
            </a:r>
            <a:endParaRPr lang="en-GB" sz="3200" dirty="0"/>
          </a:p>
        </p:txBody>
      </p:sp>
      <p:sp>
        <p:nvSpPr>
          <p:cNvPr id="12" name="Segnaposto contenuto 11"/>
          <p:cNvSpPr>
            <a:spLocks noGrp="1"/>
          </p:cNvSpPr>
          <p:nvPr>
            <p:ph idx="1"/>
          </p:nvPr>
        </p:nvSpPr>
        <p:spPr>
          <a:xfrm>
            <a:off x="838200" y="1133232"/>
            <a:ext cx="10515600" cy="5354198"/>
          </a:xfrm>
        </p:spPr>
        <p:txBody>
          <a:bodyPr>
            <a:normAutofit/>
          </a:bodyPr>
          <a:lstStyle/>
          <a:p>
            <a:r>
              <a:rPr lang="en-GB" sz="2400" dirty="0"/>
              <a:t>Unless you are writing your own structure, you will likely end up using a </a:t>
            </a:r>
            <a:br>
              <a:rPr lang="en-GB" sz="2400" dirty="0"/>
            </a:br>
            <a:r>
              <a:rPr lang="en-GB" sz="2400" dirty="0"/>
              <a:t>game engine</a:t>
            </a:r>
          </a:p>
          <a:p>
            <a:endParaRPr lang="en-GB" sz="2400" dirty="0"/>
          </a:p>
          <a:p>
            <a:r>
              <a:rPr lang="en-GB" sz="2400" dirty="0"/>
              <a:t>Choosing one is extremely difficult, but the choice matters only as long as you know why you are choosing one over another</a:t>
            </a:r>
            <a:endParaRPr lang="en-GB" sz="20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805" y="3499865"/>
            <a:ext cx="1028129" cy="102812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2056" y="3380446"/>
            <a:ext cx="1138012" cy="112663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2508" y="3386536"/>
            <a:ext cx="1801939" cy="135026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7231" y="3514272"/>
            <a:ext cx="1664970" cy="1162236"/>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352" y="4949952"/>
            <a:ext cx="1527048" cy="1527048"/>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47836" y="4982928"/>
            <a:ext cx="1296363" cy="1296363"/>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64564" y="4975584"/>
            <a:ext cx="1365504" cy="1365504"/>
          </a:xfrm>
          <a:prstGeom prst="rect">
            <a:avLst/>
          </a:prstGeom>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93816" y="5004816"/>
            <a:ext cx="1889760" cy="141732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96116" y="4622045"/>
            <a:ext cx="1499492" cy="707078"/>
          </a:xfrm>
          <a:prstGeom prst="rect">
            <a:avLst/>
          </a:prstGeom>
        </p:spPr>
      </p:pic>
      <p:sp>
        <p:nvSpPr>
          <p:cNvPr id="15" name="Slide Number Placeholder 3">
            <a:extLst>
              <a:ext uri="{FF2B5EF4-FFF2-40B4-BE49-F238E27FC236}">
                <a16:creationId xmlns:a16="http://schemas.microsoft.com/office/drawing/2014/main" id="{CA9B97DE-EF6F-429B-8864-83DEF24A3B11}"/>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35</a:t>
            </a:fld>
            <a:endParaRPr lang="en-US" dirty="0"/>
          </a:p>
        </p:txBody>
      </p:sp>
    </p:spTree>
    <p:extLst>
      <p:ext uri="{BB962C8B-B14F-4D97-AF65-F5344CB8AC3E}">
        <p14:creationId xmlns:p14="http://schemas.microsoft.com/office/powerpoint/2010/main" val="3290653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Some suggestions</a:t>
            </a:r>
          </a:p>
        </p:txBody>
      </p:sp>
      <p:sp>
        <p:nvSpPr>
          <p:cNvPr id="12" name="Segnaposto contenuto 11"/>
          <p:cNvSpPr>
            <a:spLocks noGrp="1"/>
          </p:cNvSpPr>
          <p:nvPr>
            <p:ph idx="1"/>
          </p:nvPr>
        </p:nvSpPr>
        <p:spPr>
          <a:xfrm>
            <a:off x="838200" y="1133232"/>
            <a:ext cx="10515600" cy="5354198"/>
          </a:xfrm>
        </p:spPr>
        <p:txBody>
          <a:bodyPr>
            <a:normAutofit/>
          </a:bodyPr>
          <a:lstStyle/>
          <a:p>
            <a:r>
              <a:rPr lang="en-GB" sz="2400" dirty="0"/>
              <a:t>Asking if you should choose Unity or Unreal is forbidden by the Geneva convention</a:t>
            </a:r>
          </a:p>
          <a:p>
            <a:endParaRPr lang="en-GB" sz="2400" dirty="0"/>
          </a:p>
          <a:p>
            <a:r>
              <a:rPr lang="en-GB" sz="2400" dirty="0"/>
              <a:t>Look at the main feature of your application, and see how it the engine could help you implement it</a:t>
            </a:r>
          </a:p>
          <a:p>
            <a:endParaRPr lang="en-GB" sz="2400" dirty="0"/>
          </a:p>
          <a:p>
            <a:r>
              <a:rPr lang="en-GB" sz="2400" dirty="0"/>
              <a:t>Make sure to know the language your game engine is using</a:t>
            </a:r>
          </a:p>
          <a:p>
            <a:endParaRPr lang="en-GB" sz="2400" dirty="0"/>
          </a:p>
          <a:p>
            <a:r>
              <a:rPr lang="en-GB" sz="2400" dirty="0"/>
              <a:t>Check for fast asset reloading and assets formats</a:t>
            </a:r>
          </a:p>
          <a:p>
            <a:endParaRPr lang="en-GB" sz="2400" dirty="0"/>
          </a:p>
          <a:p>
            <a:r>
              <a:rPr lang="en-GB" sz="2400" dirty="0"/>
              <a:t>Communities can make the difference between one day or three weeks to develop a feature </a:t>
            </a:r>
            <a:endParaRPr lang="en-GB" sz="2000" dirty="0"/>
          </a:p>
          <a:p>
            <a:endParaRPr lang="en-GB" sz="2400" dirty="0"/>
          </a:p>
          <a:p>
            <a:endParaRPr lang="en-GB" sz="24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FC981069-95C5-41AC-A1A7-41AB02EC9252}"/>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36</a:t>
            </a:fld>
            <a:endParaRPr lang="en-US" dirty="0"/>
          </a:p>
        </p:txBody>
      </p:sp>
    </p:spTree>
    <p:extLst>
      <p:ext uri="{BB962C8B-B14F-4D97-AF65-F5344CB8AC3E}">
        <p14:creationId xmlns:p14="http://schemas.microsoft.com/office/powerpoint/2010/main" val="548042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Graphics</a:t>
            </a:r>
          </a:p>
        </p:txBody>
      </p:sp>
      <p:sp>
        <p:nvSpPr>
          <p:cNvPr id="12" name="Segnaposto contenuto 11"/>
          <p:cNvSpPr>
            <a:spLocks noGrp="1"/>
          </p:cNvSpPr>
          <p:nvPr>
            <p:ph idx="1"/>
          </p:nvPr>
        </p:nvSpPr>
        <p:spPr>
          <a:xfrm>
            <a:off x="838200" y="1133232"/>
            <a:ext cx="10515600" cy="5354198"/>
          </a:xfrm>
        </p:spPr>
        <p:txBody>
          <a:bodyPr>
            <a:normAutofit/>
          </a:bodyPr>
          <a:lstStyle/>
          <a:p>
            <a:r>
              <a:rPr lang="en-GB" sz="2400" dirty="0"/>
              <a:t>Unless you are lucky, graphics will be a struggle more than anything else</a:t>
            </a:r>
          </a:p>
          <a:p>
            <a:endParaRPr lang="en-GB" sz="2400" dirty="0"/>
          </a:p>
          <a:p>
            <a:r>
              <a:rPr lang="en-GB" sz="2400" dirty="0"/>
              <a:t>Graphic designer do not have an active role in research, and unless you are planning on earning any money with your application, you may not be able to hire one</a:t>
            </a:r>
          </a:p>
          <a:p>
            <a:endParaRPr lang="en-GB" sz="1400" dirty="0"/>
          </a:p>
          <a:p>
            <a:r>
              <a:rPr lang="en-GB" sz="2400" dirty="0"/>
              <a:t>More than beautiful, graphics must always be coherent</a:t>
            </a:r>
            <a:r>
              <a:rPr lang="en-GB" sz="2000" dirty="0"/>
              <a:t>. Be careful with:</a:t>
            </a:r>
          </a:p>
          <a:p>
            <a:pPr lvl="1"/>
            <a:r>
              <a:rPr lang="en-GB" sz="2000" dirty="0"/>
              <a:t>Style – all assets should look like they were created by the same hand</a:t>
            </a:r>
          </a:p>
          <a:p>
            <a:pPr lvl="1"/>
            <a:r>
              <a:rPr lang="en-GB" sz="2000" dirty="0"/>
              <a:t>Definition – assets with a lower/higher density really stand out</a:t>
            </a:r>
          </a:p>
          <a:p>
            <a:pPr lvl="1"/>
            <a:endParaRPr lang="en-GB" sz="2000" dirty="0"/>
          </a:p>
          <a:p>
            <a:r>
              <a:rPr lang="en-GB" sz="2400" dirty="0"/>
              <a:t>The younger your audience is, the harder the comparison with the industry standard will be</a:t>
            </a:r>
          </a:p>
          <a:p>
            <a:pPr lvl="1"/>
            <a:r>
              <a:rPr lang="en-GB" sz="2000" dirty="0"/>
              <a:t>People are ignorant about how to make virtual applications, but this doesn’t stop them from judging your product</a:t>
            </a:r>
          </a:p>
          <a:p>
            <a:pPr lvl="1"/>
            <a:endParaRPr lang="en-GB" sz="20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A82ECB2E-CD34-4038-8015-875BECAFBE81}"/>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37</a:t>
            </a:fld>
            <a:endParaRPr lang="en-US" dirty="0"/>
          </a:p>
        </p:txBody>
      </p:sp>
    </p:spTree>
    <p:extLst>
      <p:ext uri="{BB962C8B-B14F-4D97-AF65-F5344CB8AC3E}">
        <p14:creationId xmlns:p14="http://schemas.microsoft.com/office/powerpoint/2010/main" val="4047082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Graphics software</a:t>
            </a:r>
          </a:p>
        </p:txBody>
      </p:sp>
      <p:sp>
        <p:nvSpPr>
          <p:cNvPr id="12" name="Segnaposto contenuto 11"/>
          <p:cNvSpPr>
            <a:spLocks noGrp="1"/>
          </p:cNvSpPr>
          <p:nvPr>
            <p:ph idx="1"/>
          </p:nvPr>
        </p:nvSpPr>
        <p:spPr>
          <a:xfrm>
            <a:off x="838200" y="1133232"/>
            <a:ext cx="10515600" cy="3457056"/>
          </a:xfrm>
        </p:spPr>
        <p:txBody>
          <a:bodyPr>
            <a:normAutofit/>
          </a:bodyPr>
          <a:lstStyle/>
          <a:p>
            <a:r>
              <a:rPr lang="en-GB" sz="2400" dirty="0"/>
              <a:t>Unlike game engines, you are not forced to stick to one software only</a:t>
            </a:r>
          </a:p>
          <a:p>
            <a:pPr lvl="1"/>
            <a:r>
              <a:rPr lang="en-GB" sz="2000" dirty="0"/>
              <a:t>It is common to have certain features on one and not the other</a:t>
            </a:r>
          </a:p>
          <a:p>
            <a:pPr lvl="1"/>
            <a:endParaRPr lang="en-GB" sz="2000" dirty="0"/>
          </a:p>
          <a:p>
            <a:r>
              <a:rPr lang="en-GB" sz="2400" dirty="0"/>
              <a:t>Make sure to be able to import your assets into your game engine the way you need to</a:t>
            </a:r>
          </a:p>
          <a:p>
            <a:pPr lvl="1"/>
            <a:r>
              <a:rPr lang="en-GB" sz="2000" dirty="0"/>
              <a:t>Animations and materials are the usual pains, check them ASAP</a:t>
            </a:r>
          </a:p>
          <a:p>
            <a:pPr lvl="1"/>
            <a:endParaRPr lang="en-GB" sz="2000" dirty="0"/>
          </a:p>
          <a:p>
            <a:r>
              <a:rPr lang="en-GB" sz="2400" dirty="0"/>
              <a:t>The number of polygons is not as important as it used to be. The number of batches (Draw calls) is</a:t>
            </a:r>
          </a:p>
          <a:p>
            <a:endParaRPr lang="en-GB" sz="24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030" y="4857973"/>
            <a:ext cx="1613958" cy="50913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1521" y="4452572"/>
            <a:ext cx="937683" cy="93768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4355" y="4450017"/>
            <a:ext cx="1252570" cy="110996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8497" y="4579680"/>
            <a:ext cx="927629" cy="927629"/>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96134" y="4526018"/>
            <a:ext cx="950848" cy="950848"/>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94022" y="4366904"/>
            <a:ext cx="1419110" cy="1419110"/>
          </a:xfrm>
          <a:prstGeom prst="rect">
            <a:avLst/>
          </a:prstGeom>
        </p:spPr>
      </p:pic>
      <p:sp>
        <p:nvSpPr>
          <p:cNvPr id="14" name="Slide Number Placeholder 3">
            <a:extLst>
              <a:ext uri="{FF2B5EF4-FFF2-40B4-BE49-F238E27FC236}">
                <a16:creationId xmlns:a16="http://schemas.microsoft.com/office/drawing/2014/main" id="{D69EFAEB-1DA6-42B7-B0D4-8F36D8EC30AE}"/>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38</a:t>
            </a:fld>
            <a:endParaRPr lang="en-US" dirty="0"/>
          </a:p>
        </p:txBody>
      </p:sp>
    </p:spTree>
    <p:extLst>
      <p:ext uri="{BB962C8B-B14F-4D97-AF65-F5344CB8AC3E}">
        <p14:creationId xmlns:p14="http://schemas.microsoft.com/office/powerpoint/2010/main" val="1791060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3740" y="2144091"/>
            <a:ext cx="10274437" cy="1325563"/>
          </a:xfrm>
        </p:spPr>
        <p:txBody>
          <a:bodyPr/>
          <a:lstStyle/>
          <a:p>
            <a:pPr algn="ctr"/>
            <a:r>
              <a:rPr lang="en-GB" b="1" dirty="0">
                <a:latin typeface="Gill Sans MT" panose="020B0502020104020203" pitchFamily="34" charset="0"/>
              </a:rPr>
              <a:t>In one sentence….</a:t>
            </a:r>
          </a:p>
        </p:txBody>
      </p:sp>
      <p:sp>
        <p:nvSpPr>
          <p:cNvPr id="29" name="Titolo 4"/>
          <p:cNvSpPr txBox="1">
            <a:spLocks/>
          </p:cNvSpPr>
          <p:nvPr/>
        </p:nvSpPr>
        <p:spPr>
          <a:xfrm>
            <a:off x="1482811" y="3405505"/>
            <a:ext cx="869092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spc="-150" dirty="0"/>
          </a:p>
        </p:txBody>
      </p:sp>
      <p:sp>
        <p:nvSpPr>
          <p:cNvPr id="7" name="Titolo 4"/>
          <p:cNvSpPr txBox="1">
            <a:spLocks/>
          </p:cNvSpPr>
          <p:nvPr/>
        </p:nvSpPr>
        <p:spPr>
          <a:xfrm>
            <a:off x="584886" y="3557905"/>
            <a:ext cx="1079157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spc="-150" dirty="0"/>
          </a:p>
        </p:txBody>
      </p:sp>
      <p:sp>
        <p:nvSpPr>
          <p:cNvPr id="8" name="Titolo 4"/>
          <p:cNvSpPr txBox="1">
            <a:spLocks/>
          </p:cNvSpPr>
          <p:nvPr/>
        </p:nvSpPr>
        <p:spPr>
          <a:xfrm>
            <a:off x="426390" y="3545713"/>
            <a:ext cx="1079157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spc="-150" dirty="0"/>
              <a:t>If you know your tools and know your project, design is just transforming your ideas in something concrete</a:t>
            </a:r>
          </a:p>
        </p:txBody>
      </p:sp>
      <p:sp>
        <p:nvSpPr>
          <p:cNvPr id="9" name="Slide Number Placeholder 3">
            <a:extLst>
              <a:ext uri="{FF2B5EF4-FFF2-40B4-BE49-F238E27FC236}">
                <a16:creationId xmlns:a16="http://schemas.microsoft.com/office/drawing/2014/main" id="{6ABEAC36-16D3-4605-861B-DF6033BD4E00}"/>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39</a:t>
            </a:fld>
            <a:endParaRPr lang="en-US" dirty="0"/>
          </a:p>
        </p:txBody>
      </p:sp>
    </p:spTree>
    <p:extLst>
      <p:ext uri="{BB962C8B-B14F-4D97-AF65-F5344CB8AC3E}">
        <p14:creationId xmlns:p14="http://schemas.microsoft.com/office/powerpoint/2010/main" val="3413722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 bit about me...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8B69182-0E57-4FFD-88E7-B369591F5FBE}"/>
              </a:ext>
            </a:extLst>
          </p:cNvPr>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it-IT" sz="2400" dirty="0"/>
              <a:t>VR «expert» (or whatever that means)</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you want to work with VR make sure to stick around after your exam!</a:t>
            </a:r>
          </a:p>
        </p:txBody>
      </p:sp>
      <p:pic>
        <p:nvPicPr>
          <p:cNvPr id="8" name="Picture 7">
            <a:extLst>
              <a:ext uri="{FF2B5EF4-FFF2-40B4-BE49-F238E27FC236}">
                <a16:creationId xmlns:a16="http://schemas.microsoft.com/office/drawing/2014/main" id="{3FA68772-FF53-4284-9D70-2C1D26F2D9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057" y="1828799"/>
            <a:ext cx="4454055" cy="3206919"/>
          </a:xfrm>
          <a:prstGeom prst="rect">
            <a:avLst/>
          </a:prstGeom>
        </p:spPr>
      </p:pic>
    </p:spTree>
    <p:extLst>
      <p:ext uri="{BB962C8B-B14F-4D97-AF65-F5344CB8AC3E}">
        <p14:creationId xmlns:p14="http://schemas.microsoft.com/office/powerpoint/2010/main" val="773095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6200" y="2605405"/>
            <a:ext cx="11008342" cy="1325563"/>
          </a:xfrm>
        </p:spPr>
        <p:txBody>
          <a:bodyPr/>
          <a:lstStyle/>
          <a:p>
            <a:pPr algn="ctr"/>
            <a:r>
              <a:rPr lang="en-GB" b="1" dirty="0">
                <a:latin typeface="Gill Sans MT" panose="020B0502020104020203" pitchFamily="34" charset="0"/>
              </a:rPr>
              <a:t>X. Why</a:t>
            </a:r>
          </a:p>
        </p:txBody>
      </p:sp>
      <p:sp>
        <p:nvSpPr>
          <p:cNvPr id="31" name="Titolo 4"/>
          <p:cNvSpPr txBox="1">
            <a:spLocks/>
          </p:cNvSpPr>
          <p:nvPr/>
        </p:nvSpPr>
        <p:spPr>
          <a:xfrm>
            <a:off x="723900" y="3405505"/>
            <a:ext cx="942594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spc="-150" dirty="0"/>
              <a:t>From “This is so cool I want to do it” to “I’m telling you to, that’s why”</a:t>
            </a:r>
          </a:p>
        </p:txBody>
      </p:sp>
      <p:sp>
        <p:nvSpPr>
          <p:cNvPr id="7" name="Slide Number Placeholder 3">
            <a:extLst>
              <a:ext uri="{FF2B5EF4-FFF2-40B4-BE49-F238E27FC236}">
                <a16:creationId xmlns:a16="http://schemas.microsoft.com/office/drawing/2014/main" id="{695A8973-F9DE-4C5C-9354-5274FBFF50EE}"/>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40</a:t>
            </a:fld>
            <a:endParaRPr lang="en-US" dirty="0"/>
          </a:p>
        </p:txBody>
      </p:sp>
    </p:spTree>
    <p:extLst>
      <p:ext uri="{BB962C8B-B14F-4D97-AF65-F5344CB8AC3E}">
        <p14:creationId xmlns:p14="http://schemas.microsoft.com/office/powerpoint/2010/main" val="4207888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Project incipit</a:t>
            </a:r>
          </a:p>
        </p:txBody>
      </p:sp>
      <p:sp>
        <p:nvSpPr>
          <p:cNvPr id="12" name="Segnaposto contenuto 11"/>
          <p:cNvSpPr>
            <a:spLocks noGrp="1"/>
          </p:cNvSpPr>
          <p:nvPr>
            <p:ph idx="1"/>
          </p:nvPr>
        </p:nvSpPr>
        <p:spPr>
          <a:xfrm>
            <a:off x="838200" y="1133232"/>
            <a:ext cx="10515600" cy="5043731"/>
          </a:xfrm>
        </p:spPr>
        <p:txBody>
          <a:bodyPr>
            <a:normAutofit/>
          </a:bodyPr>
          <a:lstStyle/>
          <a:p>
            <a:r>
              <a:rPr lang="en-GB" sz="2400" dirty="0"/>
              <a:t>There are many reasons for you to be involved in the creation of a virtual</a:t>
            </a:r>
            <a:br>
              <a:rPr lang="en-GB" sz="2400" dirty="0"/>
            </a:br>
            <a:r>
              <a:rPr lang="en-GB" sz="2400" dirty="0"/>
              <a:t>environment:</a:t>
            </a:r>
          </a:p>
          <a:p>
            <a:pPr lvl="1"/>
            <a:r>
              <a:rPr lang="en-GB" sz="2000" dirty="0"/>
              <a:t>School projects</a:t>
            </a:r>
          </a:p>
          <a:p>
            <a:pPr lvl="1"/>
            <a:r>
              <a:rPr lang="en-GB" sz="2000" dirty="0"/>
              <a:t>Personal project</a:t>
            </a:r>
          </a:p>
          <a:p>
            <a:pPr lvl="1"/>
            <a:r>
              <a:rPr lang="en-GB" sz="2000" dirty="0"/>
              <a:t>Enterprise work</a:t>
            </a:r>
          </a:p>
          <a:p>
            <a:endParaRPr lang="en-GB" sz="2400" dirty="0"/>
          </a:p>
          <a:p>
            <a:r>
              <a:rPr lang="en-GB" sz="2400" dirty="0"/>
              <a:t>It is important to adapt your work based on some basic questions:</a:t>
            </a:r>
          </a:p>
          <a:p>
            <a:pPr lvl="1"/>
            <a:r>
              <a:rPr lang="en-GB" sz="2000" dirty="0"/>
              <a:t>Am I aiming for a shippable project?</a:t>
            </a:r>
          </a:p>
          <a:p>
            <a:pPr lvl="1"/>
            <a:r>
              <a:rPr lang="en-GB" sz="2000" dirty="0"/>
              <a:t>Is this a prototype of a new concept?</a:t>
            </a:r>
          </a:p>
          <a:p>
            <a:pPr lvl="1"/>
            <a:r>
              <a:rPr lang="en-GB" sz="2000" dirty="0"/>
              <a:t>Is there a game design document I must follow?</a:t>
            </a:r>
          </a:p>
          <a:p>
            <a:pPr lvl="1"/>
            <a:r>
              <a:rPr lang="en-GB" sz="2000" dirty="0"/>
              <a:t>How satisfying is this project going to be?</a:t>
            </a:r>
          </a:p>
          <a:p>
            <a:pPr lvl="1"/>
            <a:r>
              <a:rPr lang="en-GB" sz="2000" dirty="0"/>
              <a:t>Am I learning or just applying my knowledge?</a:t>
            </a:r>
          </a:p>
          <a:p>
            <a:pPr lvl="1"/>
            <a:r>
              <a:rPr lang="en-GB" sz="2000" dirty="0"/>
              <a:t>Am I involved in the design? Is it my idea?</a:t>
            </a:r>
          </a:p>
          <a:p>
            <a:pPr lvl="1"/>
            <a:r>
              <a:rPr lang="en-GB" sz="2000" dirty="0"/>
              <a:t>Do I choose the technology?</a:t>
            </a:r>
          </a:p>
          <a:p>
            <a:endParaRPr lang="en-GB" sz="2000" dirty="0"/>
          </a:p>
          <a:p>
            <a:endParaRPr lang="en-GB" sz="2000" dirty="0"/>
          </a:p>
          <a:p>
            <a:endParaRPr lang="en-GB" sz="2400" dirty="0"/>
          </a:p>
          <a:p>
            <a:endParaRPr lang="en-GB" sz="2000" dirty="0"/>
          </a:p>
          <a:p>
            <a:endParaRPr lang="en-GB" sz="24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09C31680-7AD3-42C4-BF6C-0A371E05926F}"/>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41</a:t>
            </a:fld>
            <a:endParaRPr lang="en-US" dirty="0"/>
          </a:p>
        </p:txBody>
      </p:sp>
    </p:spTree>
    <p:extLst>
      <p:ext uri="{BB962C8B-B14F-4D97-AF65-F5344CB8AC3E}">
        <p14:creationId xmlns:p14="http://schemas.microsoft.com/office/powerpoint/2010/main" val="74563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Project incipit</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graphicFrame>
        <p:nvGraphicFramePr>
          <p:cNvPr id="3" name="Segnaposto contenuto 2"/>
          <p:cNvGraphicFramePr>
            <a:graphicFrameLocks noGrp="1"/>
          </p:cNvGraphicFramePr>
          <p:nvPr>
            <p:ph idx="1"/>
            <p:extLst>
              <p:ext uri="{D42A27DB-BD31-4B8C-83A1-F6EECF244321}">
                <p14:modId xmlns:p14="http://schemas.microsoft.com/office/powerpoint/2010/main" val="1413259721"/>
              </p:ext>
            </p:extLst>
          </p:nvPr>
        </p:nvGraphicFramePr>
        <p:xfrm>
          <a:off x="838200" y="1133473"/>
          <a:ext cx="10515600" cy="5238167"/>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411997">
                <a:tc>
                  <a:txBody>
                    <a:bodyPr/>
                    <a:lstStyle/>
                    <a:p>
                      <a:pPr algn="ctr"/>
                      <a:r>
                        <a:rPr lang="en-GB" dirty="0"/>
                        <a:t>SCHOOL PROJECT</a:t>
                      </a:r>
                    </a:p>
                  </a:txBody>
                  <a:tcPr>
                    <a:solidFill>
                      <a:srgbClr val="00B0F0"/>
                    </a:solidFill>
                  </a:tcPr>
                </a:tc>
                <a:tc>
                  <a:txBody>
                    <a:bodyPr/>
                    <a:lstStyle/>
                    <a:p>
                      <a:pPr algn="ctr"/>
                      <a:r>
                        <a:rPr lang="en-GB" dirty="0"/>
                        <a:t>CASE</a:t>
                      </a:r>
                    </a:p>
                  </a:txBody>
                  <a:tcPr>
                    <a:solidFill>
                      <a:srgbClr val="00B0F0"/>
                    </a:solidFill>
                  </a:tcPr>
                </a:tc>
                <a:tc>
                  <a:txBody>
                    <a:bodyPr/>
                    <a:lstStyle/>
                    <a:p>
                      <a:pPr algn="ctr"/>
                      <a:r>
                        <a:rPr lang="en-GB" dirty="0"/>
                        <a:t>ENTERPRISE WORK</a:t>
                      </a:r>
                    </a:p>
                  </a:txBody>
                  <a:tcPr>
                    <a:solidFill>
                      <a:srgbClr val="00B0F0"/>
                    </a:solidFill>
                  </a:tcPr>
                </a:tc>
                <a:extLst>
                  <a:ext uri="{0D108BD9-81ED-4DB2-BD59-A6C34878D82A}">
                    <a16:rowId xmlns:a16="http://schemas.microsoft.com/office/drawing/2014/main" val="10000"/>
                  </a:ext>
                </a:extLst>
              </a:tr>
              <a:tr h="536718">
                <a:tc>
                  <a:txBody>
                    <a:bodyPr/>
                    <a:lstStyle/>
                    <a:p>
                      <a:pPr algn="ctr"/>
                      <a:r>
                        <a:rPr lang="en-GB" dirty="0"/>
                        <a:t>YES</a:t>
                      </a: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dirty="0"/>
                        <a:t>Am I involved in the design? </a:t>
                      </a:r>
                    </a:p>
                  </a:txBody>
                  <a:tcPr anchor="ctr">
                    <a:solidFill>
                      <a:schemeClr val="accent1">
                        <a:lumMod val="60000"/>
                        <a:lumOff val="40000"/>
                      </a:schemeClr>
                    </a:solidFill>
                  </a:tcPr>
                </a:tc>
                <a:tc>
                  <a:txBody>
                    <a:bodyPr/>
                    <a:lstStyle/>
                    <a:p>
                      <a:pPr algn="ctr"/>
                      <a:r>
                        <a:rPr lang="en-GB" dirty="0"/>
                        <a:t>NOT VERY OFTEN</a:t>
                      </a:r>
                    </a:p>
                  </a:txBody>
                  <a:tcPr anchor="ctr"/>
                </a:tc>
                <a:extLst>
                  <a:ext uri="{0D108BD9-81ED-4DB2-BD59-A6C34878D82A}">
                    <a16:rowId xmlns:a16="http://schemas.microsoft.com/office/drawing/2014/main" val="10001"/>
                  </a:ext>
                </a:extLst>
              </a:tr>
              <a:tr h="550843">
                <a:tc>
                  <a:txBody>
                    <a:bodyPr/>
                    <a:lstStyle/>
                    <a:p>
                      <a:pPr algn="ctr"/>
                      <a:r>
                        <a:rPr lang="en-GB" dirty="0"/>
                        <a:t>YES</a:t>
                      </a: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dirty="0"/>
                        <a:t>Is it my idea?</a:t>
                      </a:r>
                    </a:p>
                  </a:txBody>
                  <a:tcPr anchor="ctr">
                    <a:solidFill>
                      <a:schemeClr val="accent1">
                        <a:lumMod val="60000"/>
                        <a:lumOff val="40000"/>
                      </a:schemeClr>
                    </a:solidFill>
                  </a:tcPr>
                </a:tc>
                <a:tc>
                  <a:txBody>
                    <a:bodyPr/>
                    <a:lstStyle/>
                    <a:p>
                      <a:pPr algn="ctr"/>
                      <a:r>
                        <a:rPr lang="en-GB" dirty="0"/>
                        <a:t>NO</a:t>
                      </a:r>
                    </a:p>
                  </a:txBody>
                  <a:tcPr anchor="ctr"/>
                </a:tc>
                <a:extLst>
                  <a:ext uri="{0D108BD9-81ED-4DB2-BD59-A6C34878D82A}">
                    <a16:rowId xmlns:a16="http://schemas.microsoft.com/office/drawing/2014/main" val="10002"/>
                  </a:ext>
                </a:extLst>
              </a:tr>
              <a:tr h="778843">
                <a:tc>
                  <a:txBody>
                    <a:bodyPr/>
                    <a:lstStyle/>
                    <a:p>
                      <a:pPr algn="ctr"/>
                      <a:r>
                        <a:rPr lang="en-GB" dirty="0"/>
                        <a:t>NO</a:t>
                      </a:r>
                    </a:p>
                  </a:txBody>
                  <a:tcPr anchor="ctr"/>
                </a:tc>
                <a:tc>
                  <a:txBody>
                    <a:bodyPr/>
                    <a:lstStyle/>
                    <a:p>
                      <a:pPr marL="0" lvl="1" algn="ctr"/>
                      <a:r>
                        <a:rPr lang="en-GB" sz="2000" dirty="0"/>
                        <a:t>Am I aiming for a shippable project?</a:t>
                      </a:r>
                    </a:p>
                  </a:txBody>
                  <a:tcPr anchor="ctr">
                    <a:solidFill>
                      <a:schemeClr val="accent1">
                        <a:lumMod val="60000"/>
                        <a:lumOff val="40000"/>
                      </a:schemeClr>
                    </a:solidFill>
                  </a:tcPr>
                </a:tc>
                <a:tc>
                  <a:txBody>
                    <a:bodyPr/>
                    <a:lstStyle/>
                    <a:p>
                      <a:pPr algn="ctr"/>
                      <a:r>
                        <a:rPr lang="en-GB" dirty="0"/>
                        <a:t>YES</a:t>
                      </a:r>
                    </a:p>
                  </a:txBody>
                  <a:tcPr anchor="ctr"/>
                </a:tc>
                <a:extLst>
                  <a:ext uri="{0D108BD9-81ED-4DB2-BD59-A6C34878D82A}">
                    <a16:rowId xmlns:a16="http://schemas.microsoft.com/office/drawing/2014/main" val="10003"/>
                  </a:ext>
                </a:extLst>
              </a:tr>
              <a:tr h="778843">
                <a:tc>
                  <a:txBody>
                    <a:bodyPr/>
                    <a:lstStyle/>
                    <a:p>
                      <a:pPr algn="ctr"/>
                      <a:r>
                        <a:rPr lang="en-GB" dirty="0"/>
                        <a:t>YES</a:t>
                      </a:r>
                    </a:p>
                  </a:txBody>
                  <a:tcPr anchor="ctr"/>
                </a:tc>
                <a:tc>
                  <a:txBody>
                    <a:bodyPr/>
                    <a:lstStyle/>
                    <a:p>
                      <a:pPr marL="0" lvl="1" algn="ctr"/>
                      <a:r>
                        <a:rPr lang="en-GB" sz="2000" dirty="0"/>
                        <a:t>Do</a:t>
                      </a:r>
                      <a:r>
                        <a:rPr lang="en-GB" sz="2000" baseline="0" dirty="0"/>
                        <a:t> I choose the technology?</a:t>
                      </a:r>
                      <a:endParaRPr lang="en-GB" sz="2000" dirty="0"/>
                    </a:p>
                  </a:txBody>
                  <a:tcPr anchor="ctr">
                    <a:solidFill>
                      <a:schemeClr val="accent1">
                        <a:lumMod val="60000"/>
                        <a:lumOff val="40000"/>
                      </a:schemeClr>
                    </a:solidFill>
                  </a:tcPr>
                </a:tc>
                <a:tc>
                  <a:txBody>
                    <a:bodyPr/>
                    <a:lstStyle/>
                    <a:p>
                      <a:pPr algn="ctr"/>
                      <a:r>
                        <a:rPr lang="en-GB" dirty="0"/>
                        <a:t>NO</a:t>
                      </a:r>
                    </a:p>
                  </a:txBody>
                  <a:tcPr anchor="ctr"/>
                </a:tc>
                <a:extLst>
                  <a:ext uri="{0D108BD9-81ED-4DB2-BD59-A6C34878D82A}">
                    <a16:rowId xmlns:a16="http://schemas.microsoft.com/office/drawing/2014/main" val="10004"/>
                  </a:ext>
                </a:extLst>
              </a:tr>
              <a:tr h="778843">
                <a:tc>
                  <a:txBody>
                    <a:bodyPr/>
                    <a:lstStyle/>
                    <a:p>
                      <a:pPr algn="ctr"/>
                      <a:r>
                        <a:rPr lang="en-GB" dirty="0"/>
                        <a:t>NO (unless….. Nah, no)</a:t>
                      </a:r>
                    </a:p>
                  </a:txBody>
                  <a:tcPr anchor="ctr"/>
                </a:tc>
                <a:tc>
                  <a:txBody>
                    <a:bodyPr/>
                    <a:lstStyle/>
                    <a:p>
                      <a:pPr marL="0" lvl="1" algn="ctr"/>
                      <a:r>
                        <a:rPr lang="en-GB" sz="2000" dirty="0"/>
                        <a:t>Is there a game design document I must follow?</a:t>
                      </a:r>
                    </a:p>
                  </a:txBody>
                  <a:tcPr anchor="ctr">
                    <a:solidFill>
                      <a:schemeClr val="accent1">
                        <a:lumMod val="60000"/>
                        <a:lumOff val="40000"/>
                      </a:schemeClr>
                    </a:solidFill>
                  </a:tcPr>
                </a:tc>
                <a:tc>
                  <a:txBody>
                    <a:bodyPr/>
                    <a:lstStyle/>
                    <a:p>
                      <a:pPr algn="ctr"/>
                      <a:r>
                        <a:rPr lang="en-GB" dirty="0"/>
                        <a:t>YES</a:t>
                      </a:r>
                    </a:p>
                  </a:txBody>
                  <a:tcPr anchor="ctr"/>
                </a:tc>
                <a:extLst>
                  <a:ext uri="{0D108BD9-81ED-4DB2-BD59-A6C34878D82A}">
                    <a16:rowId xmlns:a16="http://schemas.microsoft.com/office/drawing/2014/main" val="10005"/>
                  </a:ext>
                </a:extLst>
              </a:tr>
              <a:tr h="440216">
                <a:tc>
                  <a:txBody>
                    <a:bodyPr/>
                    <a:lstStyle/>
                    <a:p>
                      <a:pPr algn="ctr"/>
                      <a:r>
                        <a:rPr lang="en-GB" dirty="0"/>
                        <a:t>LEARNING</a:t>
                      </a: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dirty="0"/>
                        <a:t>Am I learning or just applying my knowledge?</a:t>
                      </a:r>
                    </a:p>
                  </a:txBody>
                  <a:tcPr anchor="ctr">
                    <a:solidFill>
                      <a:schemeClr val="accent1">
                        <a:lumMod val="60000"/>
                        <a:lumOff val="40000"/>
                      </a:schemeClr>
                    </a:solidFill>
                  </a:tcPr>
                </a:tc>
                <a:tc>
                  <a:txBody>
                    <a:bodyPr/>
                    <a:lstStyle/>
                    <a:p>
                      <a:pPr algn="ctr"/>
                      <a:r>
                        <a:rPr lang="en-GB" dirty="0"/>
                        <a:t>APPLYING</a:t>
                      </a:r>
                    </a:p>
                  </a:txBody>
                  <a:tcPr anchor="ctr"/>
                </a:tc>
                <a:extLst>
                  <a:ext uri="{0D108BD9-81ED-4DB2-BD59-A6C34878D82A}">
                    <a16:rowId xmlns:a16="http://schemas.microsoft.com/office/drawing/2014/main" val="10006"/>
                  </a:ext>
                </a:extLst>
              </a:tr>
              <a:tr h="440216">
                <a:tc>
                  <a:txBody>
                    <a:bodyPr/>
                    <a:lstStyle/>
                    <a:p>
                      <a:pPr algn="ctr"/>
                      <a:r>
                        <a:rPr lang="en-GB" dirty="0"/>
                        <a:t>VERY</a:t>
                      </a: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2000" dirty="0"/>
                        <a:t>How satisfying is this project going to be?</a:t>
                      </a:r>
                    </a:p>
                  </a:txBody>
                  <a:tcPr anchor="ctr">
                    <a:solidFill>
                      <a:schemeClr val="accent1">
                        <a:lumMod val="60000"/>
                        <a:lumOff val="40000"/>
                      </a:schemeClr>
                    </a:solidFill>
                  </a:tcPr>
                </a:tc>
                <a:tc>
                  <a:txBody>
                    <a:bodyPr/>
                    <a:lstStyle/>
                    <a:p>
                      <a:pPr algn="ctr"/>
                      <a:r>
                        <a:rPr lang="en-GB" dirty="0"/>
                        <a:t>IT DEPENDS</a:t>
                      </a:r>
                    </a:p>
                  </a:txBody>
                  <a:tcPr anchor="ctr"/>
                </a:tc>
                <a:extLst>
                  <a:ext uri="{0D108BD9-81ED-4DB2-BD59-A6C34878D82A}">
                    <a16:rowId xmlns:a16="http://schemas.microsoft.com/office/drawing/2014/main" val="10007"/>
                  </a:ext>
                </a:extLst>
              </a:tr>
            </a:tbl>
          </a:graphicData>
        </a:graphic>
      </p:graphicFrame>
      <p:sp>
        <p:nvSpPr>
          <p:cNvPr id="7" name="Slide Number Placeholder 3">
            <a:extLst>
              <a:ext uri="{FF2B5EF4-FFF2-40B4-BE49-F238E27FC236}">
                <a16:creationId xmlns:a16="http://schemas.microsoft.com/office/drawing/2014/main" id="{DE8C3E56-5875-4B31-A41F-28E366191E9F}"/>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42</a:t>
            </a:fld>
            <a:endParaRPr lang="en-US" dirty="0"/>
          </a:p>
        </p:txBody>
      </p:sp>
    </p:spTree>
    <p:extLst>
      <p:ext uri="{BB962C8B-B14F-4D97-AF65-F5344CB8AC3E}">
        <p14:creationId xmlns:p14="http://schemas.microsoft.com/office/powerpoint/2010/main" val="4187980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Motivations as part of design</a:t>
            </a:r>
          </a:p>
        </p:txBody>
      </p:sp>
      <p:sp>
        <p:nvSpPr>
          <p:cNvPr id="12" name="Segnaposto contenuto 11"/>
          <p:cNvSpPr>
            <a:spLocks noGrp="1"/>
          </p:cNvSpPr>
          <p:nvPr>
            <p:ph idx="1"/>
          </p:nvPr>
        </p:nvSpPr>
        <p:spPr>
          <a:xfrm>
            <a:off x="838200" y="1133232"/>
            <a:ext cx="10515600" cy="5043731"/>
          </a:xfrm>
        </p:spPr>
        <p:txBody>
          <a:bodyPr>
            <a:normAutofit/>
          </a:bodyPr>
          <a:lstStyle/>
          <a:p>
            <a:r>
              <a:rPr lang="en-GB" sz="2400" dirty="0"/>
              <a:t>Be conscious of your goal. I.E.:</a:t>
            </a:r>
          </a:p>
          <a:p>
            <a:pPr lvl="1"/>
            <a:r>
              <a:rPr lang="en-GB" sz="2000" dirty="0"/>
              <a:t> If you are prototyping, don’t think about code structure, do as fast as possible</a:t>
            </a:r>
          </a:p>
          <a:p>
            <a:endParaRPr lang="en-GB" sz="2400" dirty="0"/>
          </a:p>
          <a:p>
            <a:r>
              <a:rPr lang="en-GB" sz="2400" dirty="0"/>
              <a:t>Weight your project according to your motivation:</a:t>
            </a:r>
          </a:p>
          <a:p>
            <a:pPr lvl="1"/>
            <a:r>
              <a:rPr lang="en-GB" sz="2000" dirty="0"/>
              <a:t>Intrinsic motivation will serve you well on a longer period of time. If something excites </a:t>
            </a:r>
            <a:br>
              <a:rPr lang="en-GB" sz="2000" dirty="0"/>
            </a:br>
            <a:r>
              <a:rPr lang="en-GB" sz="2000" dirty="0"/>
              <a:t>you and you don’t feel the weight of doing it, you can plan for a longer period of time.</a:t>
            </a:r>
          </a:p>
          <a:p>
            <a:pPr lvl="1"/>
            <a:r>
              <a:rPr lang="en-GB" sz="2000" dirty="0"/>
              <a:t>Extrinsic motivation is extremely powerful on the short period of time, but you can </a:t>
            </a:r>
            <a:br>
              <a:rPr lang="en-GB" sz="2000" dirty="0"/>
            </a:br>
            <a:r>
              <a:rPr lang="en-GB" sz="2000" dirty="0"/>
              <a:t>easily lose it over time. Great for prototyping, less on the longer period.</a:t>
            </a:r>
          </a:p>
          <a:p>
            <a:pPr marL="457200" lvl="1" indent="0">
              <a:buNone/>
            </a:pPr>
            <a:endParaRPr lang="en-GB" sz="2000" dirty="0"/>
          </a:p>
          <a:p>
            <a:r>
              <a:rPr lang="en-GB" sz="2400" dirty="0"/>
              <a:t>Keep the number of features as low as possible. Each product has only </a:t>
            </a:r>
            <a:br>
              <a:rPr lang="en-GB" sz="2400" dirty="0"/>
            </a:br>
            <a:r>
              <a:rPr lang="en-GB" sz="2400" dirty="0"/>
              <a:t>ONE major feature, everything else is just contour.</a:t>
            </a:r>
          </a:p>
          <a:p>
            <a:pPr lvl="1"/>
            <a:r>
              <a:rPr lang="en-GB" sz="2000" i="1" dirty="0"/>
              <a:t>“WHOA, have you seen fallout 4? Best customization system ever! They also </a:t>
            </a:r>
            <a:br>
              <a:rPr lang="en-GB" sz="2000" i="1" dirty="0"/>
            </a:br>
            <a:r>
              <a:rPr lang="en-GB" sz="2000" i="1" dirty="0"/>
              <a:t>have great UI and superb </a:t>
            </a:r>
            <a:r>
              <a:rPr lang="en-GB" sz="2000" i="1" dirty="0" err="1"/>
              <a:t>colors</a:t>
            </a:r>
            <a:r>
              <a:rPr lang="en-GB" sz="2000" i="1" dirty="0"/>
              <a:t>!” – </a:t>
            </a:r>
            <a:r>
              <a:rPr lang="en-GB" sz="2000" dirty="0"/>
              <a:t>no one ever</a:t>
            </a:r>
          </a:p>
          <a:p>
            <a:endParaRPr lang="en-GB" sz="24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B8D435D7-D950-4BD2-8EAA-C67D33753239}"/>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43</a:t>
            </a:fld>
            <a:endParaRPr lang="en-US" dirty="0"/>
          </a:p>
        </p:txBody>
      </p:sp>
    </p:spTree>
    <p:extLst>
      <p:ext uri="{BB962C8B-B14F-4D97-AF65-F5344CB8AC3E}">
        <p14:creationId xmlns:p14="http://schemas.microsoft.com/office/powerpoint/2010/main" val="2188767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3740" y="2144091"/>
            <a:ext cx="10274437" cy="1325563"/>
          </a:xfrm>
        </p:spPr>
        <p:txBody>
          <a:bodyPr/>
          <a:lstStyle/>
          <a:p>
            <a:pPr algn="ctr"/>
            <a:r>
              <a:rPr lang="en-GB" b="1" dirty="0">
                <a:latin typeface="Gill Sans MT" panose="020B0502020104020203" pitchFamily="34" charset="0"/>
              </a:rPr>
              <a:t>In one sentence….</a:t>
            </a:r>
          </a:p>
        </p:txBody>
      </p:sp>
      <p:sp>
        <p:nvSpPr>
          <p:cNvPr id="29" name="Titolo 4"/>
          <p:cNvSpPr txBox="1">
            <a:spLocks/>
          </p:cNvSpPr>
          <p:nvPr/>
        </p:nvSpPr>
        <p:spPr>
          <a:xfrm>
            <a:off x="1482811" y="3405505"/>
            <a:ext cx="869092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spc="-150" dirty="0"/>
              <a:t>Always keep in mind why you are working on your project, and design in accordingly.</a:t>
            </a:r>
          </a:p>
        </p:txBody>
      </p:sp>
      <p:sp>
        <p:nvSpPr>
          <p:cNvPr id="7" name="Slide Number Placeholder 3">
            <a:extLst>
              <a:ext uri="{FF2B5EF4-FFF2-40B4-BE49-F238E27FC236}">
                <a16:creationId xmlns:a16="http://schemas.microsoft.com/office/drawing/2014/main" id="{A906B0AA-B385-41FC-B633-86ACF8D82B09}"/>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44</a:t>
            </a:fld>
            <a:endParaRPr lang="en-US" dirty="0"/>
          </a:p>
        </p:txBody>
      </p:sp>
    </p:spTree>
    <p:extLst>
      <p:ext uri="{BB962C8B-B14F-4D97-AF65-F5344CB8AC3E}">
        <p14:creationId xmlns:p14="http://schemas.microsoft.com/office/powerpoint/2010/main" val="917658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76200" y="2605405"/>
            <a:ext cx="11026140" cy="1325563"/>
          </a:xfrm>
        </p:spPr>
        <p:txBody>
          <a:bodyPr/>
          <a:lstStyle/>
          <a:p>
            <a:pPr algn="ctr"/>
            <a:r>
              <a:rPr lang="en-GB" b="1" dirty="0">
                <a:latin typeface="Gill Sans MT" panose="020B0502020104020203" pitchFamily="34" charset="0"/>
              </a:rPr>
              <a:t>X. Who &amp; Where</a:t>
            </a:r>
          </a:p>
        </p:txBody>
      </p:sp>
      <p:sp>
        <p:nvSpPr>
          <p:cNvPr id="29" name="Titolo 4"/>
          <p:cNvSpPr txBox="1">
            <a:spLocks/>
          </p:cNvSpPr>
          <p:nvPr/>
        </p:nvSpPr>
        <p:spPr>
          <a:xfrm>
            <a:off x="-76200" y="3405505"/>
            <a:ext cx="11026140" cy="1623695"/>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spc="-150" dirty="0"/>
              <a:t>Programming today is a race between software engineers striving to build bigger and better idiot-proof programs, and the Universe trying to produce bigger and better idiots. So far, the Universe is winning.</a:t>
            </a:r>
            <a:endParaRPr lang="en-GB" sz="4000" spc="-150" dirty="0"/>
          </a:p>
        </p:txBody>
      </p:sp>
      <p:sp>
        <p:nvSpPr>
          <p:cNvPr id="9" name="Slide Number Placeholder 3">
            <a:extLst>
              <a:ext uri="{FF2B5EF4-FFF2-40B4-BE49-F238E27FC236}">
                <a16:creationId xmlns:a16="http://schemas.microsoft.com/office/drawing/2014/main" id="{B07EC2DC-E89B-485C-AB1E-B9DFE3FB0931}"/>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45</a:t>
            </a:fld>
            <a:endParaRPr lang="en-US" dirty="0"/>
          </a:p>
        </p:txBody>
      </p:sp>
    </p:spTree>
    <p:extLst>
      <p:ext uri="{BB962C8B-B14F-4D97-AF65-F5344CB8AC3E}">
        <p14:creationId xmlns:p14="http://schemas.microsoft.com/office/powerpoint/2010/main" val="4136086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Know your audience…</a:t>
            </a:r>
          </a:p>
        </p:txBody>
      </p:sp>
      <p:sp>
        <p:nvSpPr>
          <p:cNvPr id="12" name="Segnaposto contenuto 11"/>
          <p:cNvSpPr>
            <a:spLocks noGrp="1"/>
          </p:cNvSpPr>
          <p:nvPr>
            <p:ph idx="1"/>
          </p:nvPr>
        </p:nvSpPr>
        <p:spPr>
          <a:xfrm>
            <a:off x="838200" y="1133232"/>
            <a:ext cx="10515600" cy="5043731"/>
          </a:xfrm>
        </p:spPr>
        <p:txBody>
          <a:bodyPr>
            <a:normAutofit/>
          </a:bodyPr>
          <a:lstStyle/>
          <a:p>
            <a:r>
              <a:rPr lang="en-GB" sz="2400" dirty="0"/>
              <a:t>In order to be successful, it is CRUCIAL to know who your audience will be,</a:t>
            </a:r>
            <a:br>
              <a:rPr lang="en-GB" sz="2400" dirty="0"/>
            </a:br>
            <a:r>
              <a:rPr lang="en-GB" sz="2400" dirty="0"/>
              <a:t>and where your application will be used</a:t>
            </a:r>
          </a:p>
          <a:p>
            <a:endParaRPr lang="en-GB" sz="2400" dirty="0"/>
          </a:p>
          <a:p>
            <a:r>
              <a:rPr lang="en-GB" sz="2400" dirty="0"/>
              <a:t>As designers, you are responsible for everything that happens around the users. Nothing should happen unless you designed it to</a:t>
            </a:r>
          </a:p>
          <a:p>
            <a:pPr marL="914400" lvl="2" indent="0">
              <a:buNone/>
            </a:pPr>
            <a:endParaRPr lang="en-GB" sz="1600" dirty="0"/>
          </a:p>
          <a:p>
            <a:r>
              <a:rPr lang="en-GB" sz="2400" dirty="0"/>
              <a:t>Do not build upon stereotypes or “common knowledge”, but collect data beforehand (if possible)</a:t>
            </a:r>
          </a:p>
          <a:p>
            <a:endParaRPr lang="en-GB" sz="2400" dirty="0"/>
          </a:p>
          <a:p>
            <a:r>
              <a:rPr lang="en-GB" sz="2400" dirty="0"/>
              <a:t>Study how to reach your target. It is pointless to develop any real application if you are not going to reach your audience</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2658D68F-FDFA-439D-A494-BBE8CC490934}"/>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46</a:t>
            </a:fld>
            <a:endParaRPr lang="en-US" dirty="0"/>
          </a:p>
        </p:txBody>
      </p:sp>
    </p:spTree>
    <p:extLst>
      <p:ext uri="{BB962C8B-B14F-4D97-AF65-F5344CB8AC3E}">
        <p14:creationId xmlns:p14="http://schemas.microsoft.com/office/powerpoint/2010/main" val="14056776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…And know your environment</a:t>
            </a:r>
          </a:p>
        </p:txBody>
      </p:sp>
      <p:sp>
        <p:nvSpPr>
          <p:cNvPr id="12" name="Segnaposto contenuto 11"/>
          <p:cNvSpPr>
            <a:spLocks noGrp="1"/>
          </p:cNvSpPr>
          <p:nvPr>
            <p:ph idx="1"/>
          </p:nvPr>
        </p:nvSpPr>
        <p:spPr>
          <a:xfrm>
            <a:off x="838200" y="1133232"/>
            <a:ext cx="10515600" cy="5043731"/>
          </a:xfrm>
        </p:spPr>
        <p:txBody>
          <a:bodyPr>
            <a:normAutofit/>
          </a:bodyPr>
          <a:lstStyle/>
          <a:p>
            <a:r>
              <a:rPr lang="en-GB" sz="2400" dirty="0"/>
              <a:t>Every virtual application needs a device to be played on. It is important to</a:t>
            </a:r>
            <a:br>
              <a:rPr lang="en-GB" sz="2400" dirty="0"/>
            </a:br>
            <a:r>
              <a:rPr lang="en-GB" sz="2400" dirty="0"/>
              <a:t>design your application keeping in mind what the specs of that device are</a:t>
            </a:r>
          </a:p>
          <a:p>
            <a:endParaRPr lang="en-GB" sz="2400" dirty="0"/>
          </a:p>
          <a:p>
            <a:r>
              <a:rPr lang="en-GB" sz="2400" dirty="0"/>
              <a:t>If you can’t test your application on every single device, you’re playing the Russian roulette</a:t>
            </a:r>
          </a:p>
          <a:p>
            <a:pPr lvl="1"/>
            <a:r>
              <a:rPr lang="en-GB" sz="2000" dirty="0"/>
              <a:t>Read: keep the number of platforms low!</a:t>
            </a:r>
          </a:p>
          <a:p>
            <a:pPr lvl="1"/>
            <a:endParaRPr lang="en-GB" sz="2000" dirty="0"/>
          </a:p>
          <a:p>
            <a:r>
              <a:rPr lang="en-GB" sz="2400" dirty="0"/>
              <a:t>Different people use the same device in different ways</a:t>
            </a:r>
          </a:p>
          <a:p>
            <a:pPr lvl="1"/>
            <a:r>
              <a:rPr lang="en-GB" sz="2000" dirty="0"/>
              <a:t>Study how your audience engage with the given device</a:t>
            </a:r>
          </a:p>
          <a:p>
            <a:pPr lvl="1"/>
            <a:r>
              <a:rPr lang="en-GB" sz="2000" dirty="0"/>
              <a:t>Design your application to adapt their use of such devices</a:t>
            </a:r>
          </a:p>
          <a:p>
            <a:pPr lvl="1"/>
            <a:r>
              <a:rPr lang="en-GB" sz="2000" dirty="0"/>
              <a:t>Test your application with a sample of your audience</a:t>
            </a:r>
          </a:p>
          <a:p>
            <a:pPr lvl="1"/>
            <a:r>
              <a:rPr lang="en-GB" sz="2000" dirty="0"/>
              <a:t>Repeat</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AF4CB3F3-CFE5-45F4-BCAF-C3E8B28A0126}"/>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47</a:t>
            </a:fld>
            <a:endParaRPr lang="en-US" dirty="0"/>
          </a:p>
        </p:txBody>
      </p:sp>
    </p:spTree>
    <p:extLst>
      <p:ext uri="{BB962C8B-B14F-4D97-AF65-F5344CB8AC3E}">
        <p14:creationId xmlns:p14="http://schemas.microsoft.com/office/powerpoint/2010/main" val="3511867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…And know your environment</a:t>
            </a:r>
          </a:p>
        </p:txBody>
      </p:sp>
      <p:sp>
        <p:nvSpPr>
          <p:cNvPr id="12" name="Segnaposto contenuto 11"/>
          <p:cNvSpPr>
            <a:spLocks noGrp="1"/>
          </p:cNvSpPr>
          <p:nvPr>
            <p:ph idx="1"/>
          </p:nvPr>
        </p:nvSpPr>
        <p:spPr>
          <a:xfrm>
            <a:off x="838200" y="1133232"/>
            <a:ext cx="10515600" cy="5043731"/>
          </a:xfrm>
        </p:spPr>
        <p:txBody>
          <a:bodyPr>
            <a:normAutofit/>
          </a:bodyPr>
          <a:lstStyle/>
          <a:p>
            <a:r>
              <a:rPr lang="en-GB" sz="2400" dirty="0"/>
              <a:t>It is not the environment that tells you how to make your game, it must be </a:t>
            </a:r>
            <a:br>
              <a:rPr lang="en-GB" sz="2400" dirty="0"/>
            </a:br>
            <a:r>
              <a:rPr lang="en-GB" sz="2400" dirty="0"/>
              <a:t>you the one that adapts its own game to the environment</a:t>
            </a:r>
            <a:endParaRPr lang="en-GB" sz="2000" dirty="0"/>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79" y="2021204"/>
            <a:ext cx="9577890" cy="3913252"/>
          </a:xfrm>
          <a:prstGeom prst="rect">
            <a:avLst/>
          </a:prstGeom>
        </p:spPr>
      </p:pic>
      <p:sp>
        <p:nvSpPr>
          <p:cNvPr id="7" name="Slide Number Placeholder 3">
            <a:extLst>
              <a:ext uri="{FF2B5EF4-FFF2-40B4-BE49-F238E27FC236}">
                <a16:creationId xmlns:a16="http://schemas.microsoft.com/office/drawing/2014/main" id="{EF6FBEB3-9D39-4171-A8EE-25B0697254D1}"/>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48</a:t>
            </a:fld>
            <a:endParaRPr lang="en-US" dirty="0"/>
          </a:p>
        </p:txBody>
      </p:sp>
    </p:spTree>
    <p:extLst>
      <p:ext uri="{BB962C8B-B14F-4D97-AF65-F5344CB8AC3E}">
        <p14:creationId xmlns:p14="http://schemas.microsoft.com/office/powerpoint/2010/main" val="36485822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Data is king</a:t>
            </a:r>
          </a:p>
        </p:txBody>
      </p:sp>
      <p:sp>
        <p:nvSpPr>
          <p:cNvPr id="12" name="Segnaposto contenuto 11"/>
          <p:cNvSpPr>
            <a:spLocks noGrp="1"/>
          </p:cNvSpPr>
          <p:nvPr>
            <p:ph idx="1"/>
          </p:nvPr>
        </p:nvSpPr>
        <p:spPr>
          <a:xfrm>
            <a:off x="838200" y="1133232"/>
            <a:ext cx="10515600" cy="5043731"/>
          </a:xfrm>
        </p:spPr>
        <p:txBody>
          <a:bodyPr>
            <a:normAutofit/>
          </a:bodyPr>
          <a:lstStyle/>
          <a:p>
            <a:r>
              <a:rPr lang="en-GB" sz="2400" dirty="0"/>
              <a:t>A short list of features that might come in hand while trying to </a:t>
            </a:r>
            <a:br>
              <a:rPr lang="en-GB" sz="2400" dirty="0"/>
            </a:br>
            <a:r>
              <a:rPr lang="en-GB" sz="2400" dirty="0"/>
              <a:t>identify your audience:</a:t>
            </a:r>
          </a:p>
          <a:p>
            <a:pPr lvl="1"/>
            <a:r>
              <a:rPr lang="en-GB" sz="2000" dirty="0"/>
              <a:t>Age</a:t>
            </a:r>
          </a:p>
          <a:p>
            <a:pPr lvl="1"/>
            <a:r>
              <a:rPr lang="en-GB" sz="2000" dirty="0"/>
              <a:t>Gender</a:t>
            </a:r>
          </a:p>
          <a:p>
            <a:pPr lvl="1"/>
            <a:r>
              <a:rPr lang="en-GB" sz="2000" dirty="0"/>
              <a:t>Native language</a:t>
            </a:r>
          </a:p>
          <a:p>
            <a:pPr lvl="1"/>
            <a:r>
              <a:rPr lang="en-GB" sz="2000" dirty="0"/>
              <a:t>Cultural background</a:t>
            </a:r>
          </a:p>
          <a:p>
            <a:pPr lvl="1"/>
            <a:r>
              <a:rPr lang="en-GB" sz="2000" dirty="0"/>
              <a:t>Social background</a:t>
            </a:r>
          </a:p>
          <a:p>
            <a:pPr lvl="1"/>
            <a:r>
              <a:rPr lang="en-GB" sz="2000" dirty="0"/>
              <a:t>Degree of education</a:t>
            </a:r>
          </a:p>
          <a:p>
            <a:pPr lvl="1"/>
            <a:r>
              <a:rPr lang="en-GB" sz="2000" dirty="0"/>
              <a:t>Experience with the target subject</a:t>
            </a:r>
          </a:p>
          <a:p>
            <a:pPr lvl="1"/>
            <a:r>
              <a:rPr lang="en-GB" sz="2000" dirty="0"/>
              <a:t>Familiarity with the designed interaction tools</a:t>
            </a:r>
          </a:p>
          <a:p>
            <a:pPr lvl="1"/>
            <a:r>
              <a:rPr lang="en-GB" sz="2000" dirty="0"/>
              <a:t>Interest in what you are proposing</a:t>
            </a:r>
          </a:p>
          <a:p>
            <a:pPr lvl="1"/>
            <a:endParaRPr lang="en-GB" sz="2000" dirty="0"/>
          </a:p>
          <a:p>
            <a:r>
              <a:rPr lang="en-GB" sz="2400" dirty="0"/>
              <a:t>Let’s try to make an example all together</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0F1F7C05-F574-453A-93C9-52B3C21D1DFF}"/>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49</a:t>
            </a:fld>
            <a:endParaRPr lang="en-US" dirty="0"/>
          </a:p>
        </p:txBody>
      </p:sp>
    </p:spTree>
    <p:extLst>
      <p:ext uri="{BB962C8B-B14F-4D97-AF65-F5344CB8AC3E}">
        <p14:creationId xmlns:p14="http://schemas.microsoft.com/office/powerpoint/2010/main" val="1884669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....and a bit about you</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What’s your major?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Can you code? What languages do you know?</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 you usually play games?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What’s the last game you played?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platform do you usually play with?</a:t>
            </a:r>
          </a:p>
        </p:txBody>
      </p:sp>
    </p:spTree>
    <p:extLst>
      <p:ext uri="{BB962C8B-B14F-4D97-AF65-F5344CB8AC3E}">
        <p14:creationId xmlns:p14="http://schemas.microsoft.com/office/powerpoint/2010/main" val="2668807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Audience needs – user experience</a:t>
            </a:r>
          </a:p>
        </p:txBody>
      </p:sp>
      <p:sp>
        <p:nvSpPr>
          <p:cNvPr id="12" name="Segnaposto contenuto 11"/>
          <p:cNvSpPr>
            <a:spLocks noGrp="1"/>
          </p:cNvSpPr>
          <p:nvPr>
            <p:ph idx="1"/>
          </p:nvPr>
        </p:nvSpPr>
        <p:spPr>
          <a:xfrm>
            <a:off x="838200" y="1133232"/>
            <a:ext cx="10515600" cy="5043731"/>
          </a:xfrm>
        </p:spPr>
        <p:txBody>
          <a:bodyPr>
            <a:normAutofit/>
          </a:bodyPr>
          <a:lstStyle/>
          <a:p>
            <a:r>
              <a:rPr lang="en-GB" sz="2400" dirty="0"/>
              <a:t>As designer, you have control over your audience’s feelings.</a:t>
            </a:r>
          </a:p>
          <a:p>
            <a:endParaRPr lang="en-GB" sz="2400" dirty="0"/>
          </a:p>
          <a:p>
            <a:r>
              <a:rPr lang="en-GB" sz="2400" dirty="0"/>
              <a:t>There are many things that you can tweak to provoke the feelings you want in a given moment:</a:t>
            </a:r>
          </a:p>
          <a:p>
            <a:pPr lvl="1"/>
            <a:r>
              <a:rPr lang="en-GB" sz="2000" dirty="0"/>
              <a:t>Colours palettes</a:t>
            </a:r>
          </a:p>
          <a:p>
            <a:pPr lvl="1"/>
            <a:r>
              <a:rPr lang="en-GB" sz="2000" dirty="0"/>
              <a:t>Sounds and music</a:t>
            </a:r>
          </a:p>
          <a:p>
            <a:pPr lvl="1"/>
            <a:r>
              <a:rPr lang="en-GB" sz="2000" dirty="0"/>
              <a:t>Choices</a:t>
            </a:r>
          </a:p>
          <a:p>
            <a:pPr lvl="1"/>
            <a:r>
              <a:rPr lang="en-GB" sz="2000" dirty="0"/>
              <a:t>Dialogues</a:t>
            </a:r>
          </a:p>
          <a:p>
            <a:pPr lvl="1"/>
            <a:r>
              <a:rPr lang="en-GB" sz="2000" dirty="0"/>
              <a:t>Customization</a:t>
            </a:r>
          </a:p>
          <a:p>
            <a:pPr lvl="1"/>
            <a:r>
              <a:rPr lang="en-GB" sz="2000" dirty="0"/>
              <a:t>Competition</a:t>
            </a:r>
          </a:p>
          <a:p>
            <a:pPr lvl="1"/>
            <a:endParaRPr lang="en-GB" sz="2000" dirty="0"/>
          </a:p>
          <a:p>
            <a:r>
              <a:rPr lang="en-GB" sz="2400" dirty="0"/>
              <a:t>It is always worth to ask yourself if you could </a:t>
            </a:r>
            <a:r>
              <a:rPr lang="en-GB" sz="2400" i="1" dirty="0" err="1"/>
              <a:t>gamify</a:t>
            </a:r>
            <a:r>
              <a:rPr lang="en-GB" sz="2400" dirty="0"/>
              <a:t> your experience</a:t>
            </a:r>
          </a:p>
          <a:p>
            <a:pPr lvl="1"/>
            <a:r>
              <a:rPr lang="en-GB" sz="2000" dirty="0"/>
              <a:t>“Father and son” made by the Mann museum is the best example of this</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713EBB3F-52EC-4CBF-80A9-3460B232081B}"/>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50</a:t>
            </a:fld>
            <a:endParaRPr lang="en-US" dirty="0"/>
          </a:p>
        </p:txBody>
      </p:sp>
    </p:spTree>
    <p:extLst>
      <p:ext uri="{BB962C8B-B14F-4D97-AF65-F5344CB8AC3E}">
        <p14:creationId xmlns:p14="http://schemas.microsoft.com/office/powerpoint/2010/main" val="34500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Audience needs – user experience</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2512" y="1133475"/>
            <a:ext cx="10086976" cy="5043488"/>
          </a:xfrm>
        </p:spPr>
      </p:pic>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6C51CAD5-CDD6-44BF-A11B-FC7BA0A00908}"/>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51</a:t>
            </a:fld>
            <a:endParaRPr lang="en-US" dirty="0"/>
          </a:p>
        </p:txBody>
      </p:sp>
    </p:spTree>
    <p:extLst>
      <p:ext uri="{BB962C8B-B14F-4D97-AF65-F5344CB8AC3E}">
        <p14:creationId xmlns:p14="http://schemas.microsoft.com/office/powerpoint/2010/main" val="11550503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Audience needs – user interaction</a:t>
            </a:r>
          </a:p>
        </p:txBody>
      </p:sp>
      <p:sp>
        <p:nvSpPr>
          <p:cNvPr id="12" name="Segnaposto contenuto 11"/>
          <p:cNvSpPr>
            <a:spLocks noGrp="1"/>
          </p:cNvSpPr>
          <p:nvPr>
            <p:ph idx="1"/>
          </p:nvPr>
        </p:nvSpPr>
        <p:spPr>
          <a:xfrm>
            <a:off x="838200" y="1133232"/>
            <a:ext cx="10515600" cy="5043731"/>
          </a:xfrm>
        </p:spPr>
        <p:txBody>
          <a:bodyPr>
            <a:normAutofit/>
          </a:bodyPr>
          <a:lstStyle/>
          <a:p>
            <a:r>
              <a:rPr lang="en-GB" sz="2400" dirty="0"/>
              <a:t>Interaction is what makes the difference between a movie and a dynamic environment</a:t>
            </a:r>
          </a:p>
          <a:p>
            <a:pPr lvl="1"/>
            <a:r>
              <a:rPr lang="en-GB" sz="2000" dirty="0"/>
              <a:t>If you don’t have interactions, you’re a film director, not a game designer</a:t>
            </a:r>
          </a:p>
          <a:p>
            <a:endParaRPr lang="en-GB" sz="2400" dirty="0"/>
          </a:p>
          <a:p>
            <a:r>
              <a:rPr lang="en-GB" sz="2400" dirty="0"/>
              <a:t>Interaction is extremely dependant on the hardware in use</a:t>
            </a:r>
          </a:p>
          <a:p>
            <a:endParaRPr lang="en-GB" sz="2400" dirty="0"/>
          </a:p>
          <a:p>
            <a:r>
              <a:rPr lang="en-GB" sz="2400" dirty="0"/>
              <a:t>If your interaction is not natural, nor it is not derived from a standard, you must plan some sort of adaptation to the new mean</a:t>
            </a:r>
          </a:p>
          <a:p>
            <a:endParaRPr lang="en-GB" sz="2400" dirty="0"/>
          </a:p>
          <a:p>
            <a:r>
              <a:rPr lang="en-GB" sz="2400" dirty="0"/>
              <a:t>Defining what is “standard” or “natural” is hard:</a:t>
            </a:r>
          </a:p>
          <a:p>
            <a:pPr lvl="1"/>
            <a:r>
              <a:rPr lang="en-GB" sz="2000" dirty="0"/>
              <a:t>Is opening a door natural?</a:t>
            </a:r>
          </a:p>
          <a:p>
            <a:pPr lvl="1"/>
            <a:r>
              <a:rPr lang="en-GB" sz="2000" dirty="0"/>
              <a:t>Is using WASD to move a character standard?</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7FA98A60-F89B-494E-8F33-143833E64C78}"/>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52</a:t>
            </a:fld>
            <a:endParaRPr lang="en-US" dirty="0"/>
          </a:p>
        </p:txBody>
      </p:sp>
    </p:spTree>
    <p:extLst>
      <p:ext uri="{BB962C8B-B14F-4D97-AF65-F5344CB8AC3E}">
        <p14:creationId xmlns:p14="http://schemas.microsoft.com/office/powerpoint/2010/main" val="3682667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When “who” is not real either</a:t>
            </a:r>
          </a:p>
        </p:txBody>
      </p:sp>
      <p:sp>
        <p:nvSpPr>
          <p:cNvPr id="12" name="Segnaposto contenuto 11"/>
          <p:cNvSpPr>
            <a:spLocks noGrp="1"/>
          </p:cNvSpPr>
          <p:nvPr>
            <p:ph idx="1"/>
          </p:nvPr>
        </p:nvSpPr>
        <p:spPr>
          <a:xfrm>
            <a:off x="838200" y="1133232"/>
            <a:ext cx="10515600" cy="5649953"/>
          </a:xfrm>
        </p:spPr>
        <p:txBody>
          <a:bodyPr>
            <a:normAutofit/>
          </a:bodyPr>
          <a:lstStyle/>
          <a:p>
            <a:r>
              <a:rPr lang="en-GB" sz="2400" dirty="0"/>
              <a:t>Virtual avatars are extremely common in virtual environments</a:t>
            </a:r>
          </a:p>
          <a:p>
            <a:endParaRPr lang="en-GB" sz="2400" dirty="0"/>
          </a:p>
          <a:p>
            <a:r>
              <a:rPr lang="en-GB" sz="2400" dirty="0"/>
              <a:t>Be careful before creating a digital human:</a:t>
            </a:r>
          </a:p>
          <a:p>
            <a:pPr lvl="1"/>
            <a:r>
              <a:rPr lang="en-GB" sz="2000" dirty="0"/>
              <a:t>Recent studies suggested that human beings react to digital avatars the same </a:t>
            </a:r>
            <a:br>
              <a:rPr lang="en-GB" sz="2000" dirty="0"/>
            </a:br>
            <a:r>
              <a:rPr lang="en-GB" sz="2000" dirty="0"/>
              <a:t>way they usually react to real people</a:t>
            </a:r>
          </a:p>
          <a:p>
            <a:pPr lvl="1"/>
            <a:r>
              <a:rPr lang="en-GB" sz="2000" dirty="0"/>
              <a:t>There are a lot of lawsuits from common people saying that some digital avatars look like them. Make sure not to be “inspired” too much</a:t>
            </a:r>
          </a:p>
          <a:p>
            <a:endParaRPr lang="en-GB" sz="2400" dirty="0"/>
          </a:p>
          <a:p>
            <a:r>
              <a:rPr lang="en-GB" sz="2400" dirty="0"/>
              <a:t>When static, avatars are easy to program and animate. When dynamic, the situation gets a little more complex:</a:t>
            </a:r>
          </a:p>
          <a:p>
            <a:pPr lvl="1"/>
            <a:r>
              <a:rPr lang="en-GB" sz="2000" dirty="0"/>
              <a:t>Can they move around space?</a:t>
            </a:r>
          </a:p>
          <a:p>
            <a:pPr lvl="1"/>
            <a:r>
              <a:rPr lang="en-GB" sz="2000" dirty="0"/>
              <a:t>Can they speak?</a:t>
            </a:r>
          </a:p>
          <a:p>
            <a:pPr lvl="1"/>
            <a:r>
              <a:rPr lang="en-GB" sz="2000" dirty="0"/>
              <a:t>Can they perform complex behaviours?</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3FCF8992-2F48-48F5-A692-31C28E0F2FD9}"/>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53</a:t>
            </a:fld>
            <a:endParaRPr lang="en-US" dirty="0"/>
          </a:p>
        </p:txBody>
      </p:sp>
    </p:spTree>
    <p:extLst>
      <p:ext uri="{BB962C8B-B14F-4D97-AF65-F5344CB8AC3E}">
        <p14:creationId xmlns:p14="http://schemas.microsoft.com/office/powerpoint/2010/main" val="6015143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Audience needs – potential problems</a:t>
            </a:r>
          </a:p>
        </p:txBody>
      </p:sp>
      <p:sp>
        <p:nvSpPr>
          <p:cNvPr id="12" name="Segnaposto contenuto 11"/>
          <p:cNvSpPr>
            <a:spLocks noGrp="1"/>
          </p:cNvSpPr>
          <p:nvPr>
            <p:ph idx="1"/>
          </p:nvPr>
        </p:nvSpPr>
        <p:spPr>
          <a:xfrm>
            <a:off x="838200" y="1133232"/>
            <a:ext cx="10515600" cy="5043731"/>
          </a:xfrm>
        </p:spPr>
        <p:txBody>
          <a:bodyPr>
            <a:normAutofit/>
          </a:bodyPr>
          <a:lstStyle/>
          <a:p>
            <a:r>
              <a:rPr lang="en-GB" sz="2400" dirty="0"/>
              <a:t>Having an expected audience does not mean that exceptions won’t raise</a:t>
            </a:r>
          </a:p>
          <a:p>
            <a:endParaRPr lang="en-GB" sz="2400" dirty="0"/>
          </a:p>
          <a:p>
            <a:r>
              <a:rPr lang="en-GB" sz="2400" dirty="0"/>
              <a:t>People can have many different impairments:</a:t>
            </a:r>
          </a:p>
          <a:p>
            <a:pPr lvl="1"/>
            <a:r>
              <a:rPr lang="en-GB" sz="2000" dirty="0"/>
              <a:t>Visual (colour blindness, blindness, visual impairment</a:t>
            </a:r>
          </a:p>
          <a:p>
            <a:pPr lvl="1"/>
            <a:r>
              <a:rPr lang="en-GB" sz="2000" dirty="0"/>
              <a:t>Auditory</a:t>
            </a:r>
          </a:p>
          <a:p>
            <a:pPr lvl="1"/>
            <a:r>
              <a:rPr lang="en-GB" sz="2000" dirty="0"/>
              <a:t>Cognitive</a:t>
            </a:r>
          </a:p>
          <a:p>
            <a:pPr lvl="1"/>
            <a:r>
              <a:rPr lang="en-GB" sz="2000" dirty="0"/>
              <a:t>Physical and developmental (tactile, kinaesthetic)</a:t>
            </a:r>
          </a:p>
          <a:p>
            <a:pPr lvl="1"/>
            <a:r>
              <a:rPr lang="en-GB" sz="2000" dirty="0"/>
              <a:t>Financial</a:t>
            </a:r>
          </a:p>
          <a:p>
            <a:pPr lvl="1"/>
            <a:endParaRPr lang="en-GB" sz="2000" dirty="0"/>
          </a:p>
          <a:p>
            <a:r>
              <a:rPr lang="en-GB" sz="2400" dirty="0"/>
              <a:t>It should be your goal to make your application accessible to people with impairments too</a:t>
            </a:r>
            <a:endParaRPr lang="en-GB" sz="2000" dirty="0"/>
          </a:p>
          <a:p>
            <a:pPr lvl="1"/>
            <a:r>
              <a:rPr lang="en-GB" sz="2000" dirty="0"/>
              <a:t>More accessibility, means bigger audience</a:t>
            </a:r>
          </a:p>
          <a:p>
            <a:pPr lvl="1"/>
            <a:r>
              <a:rPr lang="en-GB" sz="2000" dirty="0"/>
              <a:t>8% of male people in the world are colour blind, don’t underestimate the potential of it</a:t>
            </a:r>
          </a:p>
        </p:txBody>
      </p:sp>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5CACFF45-1976-4E77-AFF6-87AE6216E50D}"/>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54</a:t>
            </a:fld>
            <a:endParaRPr lang="en-US" dirty="0"/>
          </a:p>
        </p:txBody>
      </p:sp>
    </p:spTree>
    <p:extLst>
      <p:ext uri="{BB962C8B-B14F-4D97-AF65-F5344CB8AC3E}">
        <p14:creationId xmlns:p14="http://schemas.microsoft.com/office/powerpoint/2010/main" val="1215202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a:xfrm>
            <a:off x="838200" y="365126"/>
            <a:ext cx="10515600" cy="603982"/>
          </a:xfrm>
        </p:spPr>
        <p:txBody>
          <a:bodyPr>
            <a:normAutofit/>
          </a:bodyPr>
          <a:lstStyle/>
          <a:p>
            <a:r>
              <a:rPr lang="en-GB" sz="3200" dirty="0"/>
              <a:t>Audience needs – potential problems</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0392" y="1133475"/>
            <a:ext cx="6751215" cy="5043488"/>
          </a:xfrm>
        </p:spPr>
      </p:pic>
      <p:cxnSp>
        <p:nvCxnSpPr>
          <p:cNvPr id="13" name="Connettore 1 12"/>
          <p:cNvCxnSpPr/>
          <p:nvPr/>
        </p:nvCxnSpPr>
        <p:spPr>
          <a:xfrm>
            <a:off x="898525" y="833195"/>
            <a:ext cx="9933598" cy="1"/>
          </a:xfrm>
          <a:prstGeom prst="line">
            <a:avLst/>
          </a:prstGeom>
          <a:ln/>
        </p:spPr>
        <p:style>
          <a:lnRef idx="3">
            <a:schemeClr val="accent1"/>
          </a:lnRef>
          <a:fillRef idx="0">
            <a:schemeClr val="accent1"/>
          </a:fillRef>
          <a:effectRef idx="2">
            <a:schemeClr val="accent1"/>
          </a:effectRef>
          <a:fontRef idx="minor">
            <a:schemeClr val="tx1"/>
          </a:fontRef>
        </p:style>
      </p:cxnSp>
      <p:sp>
        <p:nvSpPr>
          <p:cNvPr id="7" name="Slide Number Placeholder 3">
            <a:extLst>
              <a:ext uri="{FF2B5EF4-FFF2-40B4-BE49-F238E27FC236}">
                <a16:creationId xmlns:a16="http://schemas.microsoft.com/office/drawing/2014/main" id="{747D70AB-7B56-4FE2-83C3-6880DDBC61F4}"/>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55</a:t>
            </a:fld>
            <a:endParaRPr lang="en-US" dirty="0"/>
          </a:p>
        </p:txBody>
      </p:sp>
    </p:spTree>
    <p:extLst>
      <p:ext uri="{BB962C8B-B14F-4D97-AF65-F5344CB8AC3E}">
        <p14:creationId xmlns:p14="http://schemas.microsoft.com/office/powerpoint/2010/main" val="2170840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83740" y="2144091"/>
            <a:ext cx="10274437" cy="1325563"/>
          </a:xfrm>
        </p:spPr>
        <p:txBody>
          <a:bodyPr/>
          <a:lstStyle/>
          <a:p>
            <a:pPr algn="ctr"/>
            <a:r>
              <a:rPr lang="en-GB" b="1" dirty="0">
                <a:latin typeface="Gill Sans MT" panose="020B0502020104020203" pitchFamily="34" charset="0"/>
              </a:rPr>
              <a:t>In one sentence….</a:t>
            </a:r>
          </a:p>
        </p:txBody>
      </p:sp>
      <p:sp>
        <p:nvSpPr>
          <p:cNvPr id="29" name="Titolo 4"/>
          <p:cNvSpPr txBox="1">
            <a:spLocks/>
          </p:cNvSpPr>
          <p:nvPr/>
        </p:nvSpPr>
        <p:spPr>
          <a:xfrm>
            <a:off x="1482811" y="3405505"/>
            <a:ext cx="869092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00" spc="-150" dirty="0"/>
          </a:p>
        </p:txBody>
      </p:sp>
      <p:sp>
        <p:nvSpPr>
          <p:cNvPr id="7" name="Titolo 4"/>
          <p:cNvSpPr txBox="1">
            <a:spLocks/>
          </p:cNvSpPr>
          <p:nvPr/>
        </p:nvSpPr>
        <p:spPr>
          <a:xfrm>
            <a:off x="584886" y="3557905"/>
            <a:ext cx="10791570" cy="16236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spc="-150" dirty="0"/>
              <a:t>Know your audience, know your environment, and design to blend with both.</a:t>
            </a:r>
          </a:p>
        </p:txBody>
      </p:sp>
      <p:sp>
        <p:nvSpPr>
          <p:cNvPr id="8" name="Slide Number Placeholder 3">
            <a:extLst>
              <a:ext uri="{FF2B5EF4-FFF2-40B4-BE49-F238E27FC236}">
                <a16:creationId xmlns:a16="http://schemas.microsoft.com/office/drawing/2014/main" id="{6B41386F-9189-4AEA-97EC-A2A0CDB5709A}"/>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56</a:t>
            </a:fld>
            <a:endParaRPr lang="en-US" dirty="0"/>
          </a:p>
        </p:txBody>
      </p:sp>
    </p:spTree>
    <p:extLst>
      <p:ext uri="{BB962C8B-B14F-4D97-AF65-F5344CB8AC3E}">
        <p14:creationId xmlns:p14="http://schemas.microsoft.com/office/powerpoint/2010/main" val="1208977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14500" y="2168421"/>
            <a:ext cx="8763000" cy="923330"/>
          </a:xfrm>
          <a:prstGeom prst="rect">
            <a:avLst/>
          </a:prstGeom>
          <a:noFill/>
        </p:spPr>
        <p:txBody>
          <a:bodyPr wrap="square" rtlCol="0">
            <a:spAutoFit/>
          </a:bodyPr>
          <a:lstStyle/>
          <a:p>
            <a:pPr algn="ctr"/>
            <a:r>
              <a:rPr lang="en-GB" sz="5400" b="1" cap="small" dirty="0"/>
              <a:t>Part 3: Final project!</a:t>
            </a:r>
            <a:endParaRPr lang="en-US" sz="5400" b="1" cap="small"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0192"/>
          <a:stretch/>
        </p:blipFill>
        <p:spPr>
          <a:xfrm>
            <a:off x="5022167" y="3333906"/>
            <a:ext cx="1941342" cy="1771650"/>
          </a:xfrm>
          <a:prstGeom prst="rect">
            <a:avLst/>
          </a:prstGeom>
        </p:spPr>
      </p:pic>
      <p:sp>
        <p:nvSpPr>
          <p:cNvPr id="5" name="Slide Number Placeholder 3">
            <a:extLst>
              <a:ext uri="{FF2B5EF4-FFF2-40B4-BE49-F238E27FC236}">
                <a16:creationId xmlns:a16="http://schemas.microsoft.com/office/drawing/2014/main" id="{0CE8B329-0022-4FB4-8E43-DEDEF3FEDCD3}"/>
              </a:ext>
            </a:extLst>
          </p:cNvPr>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57</a:t>
            </a:fld>
            <a:endParaRPr lang="en-US" dirty="0"/>
          </a:p>
        </p:txBody>
      </p:sp>
    </p:spTree>
    <p:extLst>
      <p:ext uri="{BB962C8B-B14F-4D97-AF65-F5344CB8AC3E}">
        <p14:creationId xmlns:p14="http://schemas.microsoft.com/office/powerpoint/2010/main" val="1409978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58</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Final exam</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FF1A6F6-DAA6-4EE6-9E46-2504BD9B6566}"/>
              </a:ext>
            </a:extLst>
          </p:cNvPr>
          <p:cNvSpPr txBox="1"/>
          <p:nvPr/>
        </p:nvSpPr>
        <p:spPr>
          <a:xfrm>
            <a:off x="543568" y="1319165"/>
            <a:ext cx="9866524" cy="4585871"/>
          </a:xfrm>
          <a:prstGeom prst="rect">
            <a:avLst/>
          </a:prstGeom>
          <a:noFill/>
        </p:spPr>
        <p:txBody>
          <a:bodyPr wrap="square" rtlCol="0">
            <a:spAutoFit/>
          </a:bodyPr>
          <a:lstStyle/>
          <a:p>
            <a:pPr marL="342900" indent="-342900">
              <a:buFont typeface="Arial" panose="020B0604020202020204" pitchFamily="34" charset="0"/>
              <a:buChar char="•"/>
            </a:pPr>
            <a:r>
              <a:rPr lang="en-US" sz="2400" dirty="0"/>
              <a:t>There are two possible ways to approach the final exam:</a:t>
            </a:r>
          </a:p>
          <a:p>
            <a:pPr marL="914400" lvl="1" indent="-457200">
              <a:buFont typeface="+mj-lt"/>
              <a:buAutoNum type="arabicPeriod"/>
            </a:pPr>
            <a:r>
              <a:rPr lang="en-US" sz="2000" dirty="0"/>
              <a:t>Written essay regarding one of the topics you’ve discussed with Marcello. During the exam you’ll be asked to discuss the module you’ve chosen, and you’ll be asked to explain at least another module. A </a:t>
            </a:r>
            <a:r>
              <a:rPr lang="en-US" sz="2000" dirty="0" err="1"/>
              <a:t>Powerpoint</a:t>
            </a:r>
            <a:r>
              <a:rPr lang="en-US" sz="2000" dirty="0"/>
              <a:t> presentation is required</a:t>
            </a:r>
          </a:p>
          <a:p>
            <a:pPr marL="914400" lvl="1" indent="-457200">
              <a:buFont typeface="+mj-lt"/>
              <a:buAutoNum type="arabicPeriod"/>
            </a:pPr>
            <a:r>
              <a:rPr lang="en-US" sz="2000" dirty="0"/>
              <a:t>Project. You’ll be required to present a virtual environment, a working prototype of an idea. You have to write a few paragraphs on what you made and what design/structural problems you faced.</a:t>
            </a:r>
          </a:p>
          <a:p>
            <a:pPr marL="914400" lvl="1" indent="-457200">
              <a:buFont typeface="+mj-lt"/>
              <a:buAutoNum type="arabicPeriod"/>
            </a:pPr>
            <a:endParaRPr lang="en-US" sz="2000" dirty="0"/>
          </a:p>
          <a:p>
            <a:pPr marL="457200" indent="-457200">
              <a:buFont typeface="Arial" panose="020B0604020202020204" pitchFamily="34" charset="0"/>
              <a:buChar char="•"/>
            </a:pPr>
            <a:r>
              <a:rPr lang="en-US" sz="2400" dirty="0"/>
              <a:t>On both cases you will have to</a:t>
            </a:r>
            <a:r>
              <a:rPr lang="it-IT" sz="2400" dirty="0"/>
              <a:t>:</a:t>
            </a:r>
          </a:p>
          <a:p>
            <a:pPr marL="914400" lvl="1" indent="-457200">
              <a:buFont typeface="Arial" panose="020B0604020202020204" pitchFamily="34" charset="0"/>
              <a:buChar char="•"/>
            </a:pPr>
            <a:r>
              <a:rPr lang="it-IT" sz="2000" dirty="0"/>
              <a:t>Discuss the topic with me/Marcello and get it approved. </a:t>
            </a:r>
            <a:r>
              <a:rPr lang="it-IT" sz="2000" b="1" dirty="0"/>
              <a:t>Do not start working on your examination before getting our approval!</a:t>
            </a:r>
          </a:p>
          <a:p>
            <a:pPr marL="914400" lvl="1" indent="-457200">
              <a:buFont typeface="Arial" panose="020B0604020202020204" pitchFamily="34" charset="0"/>
              <a:buChar char="•"/>
            </a:pPr>
            <a:r>
              <a:rPr lang="it-IT" sz="2000" dirty="0"/>
              <a:t>Send your product one week prior to the exam date</a:t>
            </a:r>
          </a:p>
          <a:p>
            <a:pPr marL="914400" lvl="1" indent="-457200">
              <a:buFont typeface="Arial" panose="020B0604020202020204" pitchFamily="34" charset="0"/>
              <a:buChar char="•"/>
            </a:pPr>
            <a:endParaRPr lang="it-IT" sz="2000" dirty="0"/>
          </a:p>
          <a:p>
            <a:pPr marL="457200" indent="-457200">
              <a:buFont typeface="Arial" panose="020B0604020202020204" pitchFamily="34" charset="0"/>
              <a:buChar char="•"/>
            </a:pPr>
            <a:r>
              <a:rPr lang="it-IT" sz="2400" dirty="0"/>
              <a:t>Needless to say, we have a strong preference for projects...</a:t>
            </a:r>
            <a:endParaRPr lang="en-US" sz="2400" dirty="0"/>
          </a:p>
        </p:txBody>
      </p:sp>
    </p:spTree>
    <p:extLst>
      <p:ext uri="{BB962C8B-B14F-4D97-AF65-F5344CB8AC3E}">
        <p14:creationId xmlns:p14="http://schemas.microsoft.com/office/powerpoint/2010/main" val="492962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59</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Presenting the project</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FF1A6F6-DAA6-4EE6-9E46-2504BD9B6566}"/>
              </a:ext>
            </a:extLst>
          </p:cNvPr>
          <p:cNvSpPr txBox="1"/>
          <p:nvPr/>
        </p:nvSpPr>
        <p:spPr>
          <a:xfrm>
            <a:off x="543568" y="1319165"/>
            <a:ext cx="9866524" cy="3785652"/>
          </a:xfrm>
          <a:prstGeom prst="rect">
            <a:avLst/>
          </a:prstGeom>
          <a:noFill/>
        </p:spPr>
        <p:txBody>
          <a:bodyPr wrap="square" rtlCol="0">
            <a:spAutoFit/>
          </a:bodyPr>
          <a:lstStyle/>
          <a:p>
            <a:pPr marL="342900" indent="-342900">
              <a:buFont typeface="Arial" panose="020B0604020202020204" pitchFamily="34" charset="0"/>
              <a:buChar char="•"/>
            </a:pPr>
            <a:r>
              <a:rPr lang="it-IT" sz="2400" dirty="0"/>
              <a:t>To present your project you need to send:</a:t>
            </a:r>
          </a:p>
          <a:p>
            <a:pPr marL="800100" lvl="1" indent="-342900">
              <a:buFont typeface="Arial" panose="020B0604020202020204" pitchFamily="34" charset="0"/>
              <a:buChar char="•"/>
            </a:pPr>
            <a:r>
              <a:rPr lang="it-IT" sz="2000" dirty="0"/>
              <a:t> A WORKING BUILD for Windows 10 64bits*</a:t>
            </a:r>
          </a:p>
          <a:p>
            <a:pPr marL="800100" lvl="1" indent="-342900">
              <a:buFont typeface="Arial" panose="020B0604020202020204" pitchFamily="34" charset="0"/>
              <a:buChar char="•"/>
            </a:pPr>
            <a:r>
              <a:rPr lang="it-IT" sz="2000" dirty="0"/>
              <a:t>All your source files</a:t>
            </a:r>
          </a:p>
          <a:p>
            <a:pPr marL="800100" lvl="1" indent="-342900">
              <a:buFont typeface="Arial" panose="020B0604020202020204" pitchFamily="34" charset="0"/>
              <a:buChar char="•"/>
            </a:pPr>
            <a:r>
              <a:rPr lang="it-IT" sz="2000" dirty="0"/>
              <a:t>A short essay highlighting the main features of your project</a:t>
            </a:r>
          </a:p>
          <a:p>
            <a:pPr marL="1257300" lvl="2" indent="-342900">
              <a:buFont typeface="Arial" panose="020B0604020202020204" pitchFamily="34" charset="0"/>
              <a:buChar char="•"/>
            </a:pPr>
            <a:r>
              <a:rPr lang="it-IT" dirty="0"/>
              <a:t>Not longer than 3 word pages (1 is good enough if it is exhaustive, don’t overdo it) or 10 PPT slides.</a:t>
            </a:r>
          </a:p>
          <a:p>
            <a:pPr marL="342900" indent="-342900">
              <a:buFont typeface="Arial" panose="020B0604020202020204" pitchFamily="34" charset="0"/>
              <a:buChar char="•"/>
            </a:pPr>
            <a:r>
              <a:rPr lang="en-US" sz="2400" dirty="0"/>
              <a:t>Make sure to put both me and Marcello in CC when you submit the project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 not host your files on a temporary folder (or temporary service such as WeTransfer). Host them on a persistent space until you finish your exam</a:t>
            </a:r>
          </a:p>
          <a:p>
            <a:pPr marL="800100" lvl="1" indent="-342900">
              <a:buFont typeface="Arial" panose="020B0604020202020204" pitchFamily="34" charset="0"/>
              <a:buChar char="•"/>
            </a:pPr>
            <a:r>
              <a:rPr lang="en-US" sz="2400" dirty="0"/>
              <a:t>Dropbox with a public link should do just fine</a:t>
            </a:r>
          </a:p>
        </p:txBody>
      </p:sp>
    </p:spTree>
    <p:extLst>
      <p:ext uri="{BB962C8B-B14F-4D97-AF65-F5344CB8AC3E}">
        <p14:creationId xmlns:p14="http://schemas.microsoft.com/office/powerpoint/2010/main" val="2450722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6</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On today’s menu</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What is a Game Engine, and why you should use one</a:t>
            </a:r>
          </a:p>
          <a:p>
            <a:pPr marL="800100" lvl="1" indent="-342900">
              <a:buFont typeface="Arial" panose="020B0604020202020204" pitchFamily="34" charset="0"/>
              <a:buChar char="•"/>
            </a:pPr>
            <a:r>
              <a:rPr lang="en-US" sz="2000" dirty="0"/>
              <a:t>A bit of history (for nerds)</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GB" sz="2400" dirty="0"/>
              <a:t>Design your own gam… </a:t>
            </a:r>
            <a:r>
              <a:rPr lang="en-GB" sz="2400" dirty="0" err="1"/>
              <a:t>ehm</a:t>
            </a:r>
            <a:r>
              <a:rPr lang="en-GB" sz="2400" dirty="0"/>
              <a:t>, project</a:t>
            </a:r>
          </a:p>
          <a:p>
            <a:pPr marL="800100" lvl="1" indent="-342900">
              <a:buFont typeface="Arial" panose="020B0604020202020204" pitchFamily="34" charset="0"/>
              <a:buChar char="•"/>
            </a:pPr>
            <a:r>
              <a:rPr lang="en-US" sz="2000" dirty="0"/>
              <a:t>What questions you should ask before even starting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Applications’ design pitfalls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Useful links and resources at the end of the slides</a:t>
            </a:r>
          </a:p>
          <a:p>
            <a:pPr marL="342900" indent="-342900">
              <a:buFont typeface="Arial" panose="020B0604020202020204" pitchFamily="34" charset="0"/>
              <a:buChar char="•"/>
            </a:pPr>
            <a:r>
              <a:rPr lang="en-US" sz="2400" dirty="0"/>
              <a:t>BONUS: let’s discuss the projects!</a:t>
            </a:r>
          </a:p>
        </p:txBody>
      </p:sp>
      <p:pic>
        <p:nvPicPr>
          <p:cNvPr id="3" name="Picture 2">
            <a:extLst>
              <a:ext uri="{FF2B5EF4-FFF2-40B4-BE49-F238E27FC236}">
                <a16:creationId xmlns:a16="http://schemas.microsoft.com/office/drawing/2014/main" id="{F37929C2-FC64-43C2-9FB2-912F584617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0260" y="1708586"/>
            <a:ext cx="3119664" cy="3899580"/>
          </a:xfrm>
          <a:prstGeom prst="rect">
            <a:avLst/>
          </a:prstGeom>
        </p:spPr>
      </p:pic>
    </p:spTree>
    <p:extLst>
      <p:ext uri="{BB962C8B-B14F-4D97-AF65-F5344CB8AC3E}">
        <p14:creationId xmlns:p14="http://schemas.microsoft.com/office/powerpoint/2010/main" val="2878111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60</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en-US" sz="2800" dirty="0"/>
              <a:t>Your projects</a:t>
            </a:r>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E640CA7-25E2-436F-B072-83629F73D4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2199" y="2981324"/>
            <a:ext cx="4893733" cy="2752725"/>
          </a:xfrm>
          <a:prstGeom prst="rect">
            <a:avLst/>
          </a:prstGeom>
        </p:spPr>
      </p:pic>
      <p:pic>
        <p:nvPicPr>
          <p:cNvPr id="8" name="Picture 7">
            <a:extLst>
              <a:ext uri="{FF2B5EF4-FFF2-40B4-BE49-F238E27FC236}">
                <a16:creationId xmlns:a16="http://schemas.microsoft.com/office/drawing/2014/main" id="{9B7C6600-1F91-48F8-812F-7EDE985A2D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5932" y="2968950"/>
            <a:ext cx="4424160" cy="2765100"/>
          </a:xfrm>
          <a:prstGeom prst="rect">
            <a:avLst/>
          </a:prstGeom>
        </p:spPr>
      </p:pic>
      <p:sp>
        <p:nvSpPr>
          <p:cNvPr id="9" name="TextBox 8">
            <a:extLst>
              <a:ext uri="{FF2B5EF4-FFF2-40B4-BE49-F238E27FC236}">
                <a16:creationId xmlns:a16="http://schemas.microsoft.com/office/drawing/2014/main" id="{8FF1A6F6-DAA6-4EE6-9E46-2504BD9B6566}"/>
              </a:ext>
            </a:extLst>
          </p:cNvPr>
          <p:cNvSpPr txBox="1"/>
          <p:nvPr/>
        </p:nvSpPr>
        <p:spPr>
          <a:xfrm>
            <a:off x="543568" y="1319165"/>
            <a:ext cx="9866524"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We expect a working prototype, with all features in the right place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Graphics is NOT an evaluation criteria!</a:t>
            </a:r>
          </a:p>
        </p:txBody>
      </p:sp>
    </p:spTree>
    <p:extLst>
      <p:ext uri="{BB962C8B-B14F-4D97-AF65-F5344CB8AC3E}">
        <p14:creationId xmlns:p14="http://schemas.microsoft.com/office/powerpoint/2010/main" val="279679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61</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Do’s and Don’ts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Your artistic skills are NOT part of the exam. Therefore, feel free to download all the assets (visual, acoustic) you want</a:t>
            </a:r>
          </a:p>
          <a:p>
            <a:pPr marL="800100" lvl="1" indent="-342900">
              <a:buFont typeface="Arial" panose="020B0604020202020204" pitchFamily="34" charset="0"/>
              <a:buChar char="•"/>
            </a:pPr>
            <a:r>
              <a:rPr lang="en-US" sz="2000" dirty="0"/>
              <a:t>Report ALL assets you have included in your project. Failing to report a downloaded asset will be considered plagiarism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err="1"/>
              <a:t>InfoUma</a:t>
            </a:r>
            <a:r>
              <a:rPr lang="en-US" sz="2400" dirty="0"/>
              <a:t> has a programming prerequisite. Write your own code</a:t>
            </a:r>
          </a:p>
          <a:p>
            <a:pPr marL="800100" lvl="1" indent="-342900">
              <a:buFont typeface="Arial" panose="020B0604020202020204" pitchFamily="34" charset="0"/>
              <a:buChar char="•"/>
            </a:pPr>
            <a:r>
              <a:rPr lang="en-US" sz="2000" dirty="0"/>
              <a:t>It does not have to be perfect, but it has to be yours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Programming style is subjective. We won’t be judging, as long as:</a:t>
            </a:r>
          </a:p>
          <a:p>
            <a:pPr marL="800100" lvl="1" indent="-342900">
              <a:buFont typeface="Arial" panose="020B0604020202020204" pitchFamily="34" charset="0"/>
              <a:buChar char="•"/>
            </a:pPr>
            <a:r>
              <a:rPr lang="en-US" sz="2000" dirty="0"/>
              <a:t>You give your folders a consistent structure</a:t>
            </a:r>
          </a:p>
          <a:p>
            <a:pPr marL="800100" lvl="1" indent="-342900">
              <a:buFont typeface="Arial" panose="020B0604020202020204" pitchFamily="34" charset="0"/>
              <a:buChar char="•"/>
            </a:pPr>
            <a:r>
              <a:rPr lang="en-US" sz="2000" dirty="0"/>
              <a:t>You comment your code</a:t>
            </a:r>
          </a:p>
          <a:p>
            <a:pPr marL="800100" lvl="1"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a:t>Do not use Unity basic templates in your final projects</a:t>
            </a:r>
          </a:p>
          <a:p>
            <a:pPr marL="800100" lvl="1" indent="-342900">
              <a:buFont typeface="Arial" panose="020B0604020202020204" pitchFamily="34" charset="0"/>
              <a:buChar char="•"/>
            </a:pPr>
            <a:r>
              <a:rPr lang="en-US" sz="2000" dirty="0"/>
              <a:t>You can still use them to learn basic mechanics</a:t>
            </a:r>
          </a:p>
        </p:txBody>
      </p:sp>
    </p:spTree>
    <p:extLst>
      <p:ext uri="{BB962C8B-B14F-4D97-AF65-F5344CB8AC3E}">
        <p14:creationId xmlns:p14="http://schemas.microsoft.com/office/powerpoint/2010/main" val="7411745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62</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Suggestions!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5139869"/>
          </a:xfrm>
          <a:prstGeom prst="rect">
            <a:avLst/>
          </a:prstGeom>
          <a:noFill/>
        </p:spPr>
        <p:txBody>
          <a:bodyPr wrap="square" rtlCol="0">
            <a:spAutoFit/>
          </a:bodyPr>
          <a:lstStyle/>
          <a:p>
            <a:pPr marL="342900" indent="-342900">
              <a:buFont typeface="Arial" panose="020B0604020202020204" pitchFamily="34" charset="0"/>
              <a:buChar char="•"/>
            </a:pPr>
            <a:r>
              <a:rPr lang="it-IT" sz="2400" dirty="0"/>
              <a:t>Recreate a classic 2D game in Unity (either 3D or with enhanced features!)</a:t>
            </a:r>
          </a:p>
          <a:p>
            <a:pPr marL="800100" lvl="1" indent="-342900">
              <a:buFont typeface="Arial" panose="020B0604020202020204" pitchFamily="34" charset="0"/>
              <a:buChar char="•"/>
            </a:pPr>
            <a:r>
              <a:rPr lang="it-IT" sz="2000" dirty="0"/>
              <a:t>Pacman, Arkanoid, Galaga, Space Invaders, Cannon Fodder, Desert Strike, or whatever you like</a:t>
            </a:r>
          </a:p>
          <a:p>
            <a:pPr marL="342900" indent="-342900">
              <a:buFont typeface="Arial" panose="020B0604020202020204" pitchFamily="34" charset="0"/>
              <a:buChar char="•"/>
            </a:pPr>
            <a:r>
              <a:rPr lang="it-IT" sz="2400" dirty="0"/>
              <a:t>Underwater submarine platformer</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Multiplayer game with 2 tanks attacking each other</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Museum of impossible!</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Shooter (Top-bottom o FPS) with coordinating enemies/AI</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Use players’ voices as main game mechanic</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A co-op game where one of the players can be blind</a:t>
            </a:r>
            <a:endParaRPr lang="en-US" sz="2000" dirty="0"/>
          </a:p>
        </p:txBody>
      </p:sp>
    </p:spTree>
    <p:extLst>
      <p:ext uri="{BB962C8B-B14F-4D97-AF65-F5344CB8AC3E}">
        <p14:creationId xmlns:p14="http://schemas.microsoft.com/office/powerpoint/2010/main" val="11395909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63</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Next episode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Introduction to Unity!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2h of pure hedonistic programming pleasure!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Come prepared:</a:t>
            </a:r>
          </a:p>
          <a:p>
            <a:pPr marL="800100" lvl="1" indent="-342900">
              <a:buFont typeface="Arial" panose="020B0604020202020204" pitchFamily="34" charset="0"/>
              <a:buChar char="•"/>
            </a:pPr>
            <a:r>
              <a:rPr lang="en-US" sz="2400" dirty="0"/>
              <a:t>Install Unity (versions shouldn’t be a problem, just anything older than 2020)</a:t>
            </a:r>
          </a:p>
          <a:p>
            <a:pPr marL="800100" lvl="1" indent="-342900">
              <a:buFont typeface="Arial" panose="020B0604020202020204" pitchFamily="34" charset="0"/>
              <a:buChar char="•"/>
            </a:pPr>
            <a:r>
              <a:rPr lang="en-US" sz="2400" dirty="0"/>
              <a:t>Download the asset pack (will post the link the day before the lecture) </a:t>
            </a:r>
          </a:p>
        </p:txBody>
      </p:sp>
    </p:spTree>
    <p:extLst>
      <p:ext uri="{BB962C8B-B14F-4D97-AF65-F5344CB8AC3E}">
        <p14:creationId xmlns:p14="http://schemas.microsoft.com/office/powerpoint/2010/main" val="12808736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64</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Useful books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3724096"/>
          </a:xfrm>
          <a:prstGeom prst="rect">
            <a:avLst/>
          </a:prstGeom>
          <a:noFill/>
        </p:spPr>
        <p:txBody>
          <a:bodyPr wrap="square" rtlCol="0">
            <a:spAutoFit/>
          </a:bodyPr>
          <a:lstStyle/>
          <a:p>
            <a:pPr marL="342900" indent="-342900">
              <a:buFont typeface="Arial" panose="020B0604020202020204" pitchFamily="34" charset="0"/>
              <a:buChar char="•"/>
            </a:pPr>
            <a:r>
              <a:rPr lang="en-US" sz="2400" dirty="0"/>
              <a:t>Game Design:</a:t>
            </a:r>
          </a:p>
          <a:p>
            <a:pPr marL="800100" lvl="1" indent="-342900">
              <a:buFont typeface="Arial" panose="020B0604020202020204" pitchFamily="34" charset="0"/>
              <a:buChar char="•"/>
            </a:pPr>
            <a:r>
              <a:rPr lang="en-GB" sz="2000" dirty="0"/>
              <a:t>The Art of Game Design, Jesse Schell</a:t>
            </a:r>
          </a:p>
          <a:p>
            <a:pPr marL="800100" lvl="1" indent="-342900">
              <a:buFont typeface="Arial" panose="020B0604020202020204" pitchFamily="34" charset="0"/>
              <a:buChar char="•"/>
            </a:pPr>
            <a:r>
              <a:rPr lang="en-GB" sz="2000" dirty="0"/>
              <a:t>A Theory of Fun for Game Design, </a:t>
            </a:r>
            <a:r>
              <a:rPr lang="en-GB" sz="2000" dirty="0" err="1"/>
              <a:t>Raph</a:t>
            </a:r>
            <a:r>
              <a:rPr lang="en-GB" sz="2000" dirty="0"/>
              <a:t> Kosher</a:t>
            </a:r>
          </a:p>
          <a:p>
            <a:pPr marL="800100" lvl="1" indent="-342900">
              <a:buFont typeface="Arial" panose="020B0604020202020204" pitchFamily="34" charset="0"/>
              <a:buChar char="•"/>
            </a:pPr>
            <a:r>
              <a:rPr lang="en-GB" sz="2000" dirty="0"/>
              <a:t>Rules of Play, Eric Zimmerman,</a:t>
            </a:r>
          </a:p>
          <a:p>
            <a:pPr marL="800100" lvl="1" indent="-342900">
              <a:buFont typeface="Arial" panose="020B0604020202020204" pitchFamily="34" charset="0"/>
              <a:buChar char="•"/>
            </a:pPr>
            <a:r>
              <a:rPr lang="en-GB" sz="2000" dirty="0"/>
              <a:t>Reality is Broken, Jane McGonigal</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Programming:</a:t>
            </a:r>
          </a:p>
          <a:p>
            <a:pPr marL="800100" lvl="1" indent="-342900">
              <a:buFont typeface="Arial" panose="020B0604020202020204" pitchFamily="34" charset="0"/>
              <a:buChar char="•"/>
            </a:pPr>
            <a:r>
              <a:rPr lang="en-US" sz="2000" dirty="0"/>
              <a:t>Game Design Patterns, </a:t>
            </a:r>
            <a:r>
              <a:rPr lang="en-GB" sz="2000" dirty="0"/>
              <a:t>Robert Nystrom</a:t>
            </a:r>
          </a:p>
          <a:p>
            <a:pPr marL="800100" lvl="1" indent="-342900">
              <a:buFont typeface="Arial" panose="020B0604020202020204" pitchFamily="34" charset="0"/>
              <a:buChar char="•"/>
            </a:pPr>
            <a:r>
              <a:rPr lang="en-GB" sz="2000" dirty="0"/>
              <a:t>Design Patterns: Elements of Reusable Object-Oriented Software, GoF,</a:t>
            </a:r>
          </a:p>
          <a:p>
            <a:pPr marL="800100" lvl="1" indent="-342900">
              <a:buFont typeface="Arial" panose="020B0604020202020204" pitchFamily="34" charset="0"/>
              <a:buChar char="•"/>
            </a:pPr>
            <a:r>
              <a:rPr lang="en-GB" sz="2000" dirty="0"/>
              <a:t>Head First Design Patterns, Elizabeth Freeman</a:t>
            </a:r>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98471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65</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Useful links</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339650"/>
          </a:xfrm>
          <a:prstGeom prst="rect">
            <a:avLst/>
          </a:prstGeom>
          <a:noFill/>
        </p:spPr>
        <p:txBody>
          <a:bodyPr wrap="square" rtlCol="0">
            <a:spAutoFit/>
          </a:bodyPr>
          <a:lstStyle/>
          <a:p>
            <a:pPr marL="342900" indent="-342900">
              <a:buFont typeface="Arial" panose="020B0604020202020204" pitchFamily="34" charset="0"/>
              <a:buChar char="•"/>
            </a:pPr>
            <a:r>
              <a:rPr lang="en-US" sz="2400" dirty="0"/>
              <a:t>Game Design:</a:t>
            </a:r>
          </a:p>
          <a:p>
            <a:pPr marL="800100" lvl="1" indent="-342900">
              <a:buFont typeface="Arial" panose="020B0604020202020204" pitchFamily="34" charset="0"/>
              <a:buChar char="•"/>
            </a:pPr>
            <a:r>
              <a:rPr lang="en-GB" sz="2000" dirty="0">
                <a:hlinkClick r:id="rId4"/>
              </a:rPr>
              <a:t>GDC conference YT Channel</a:t>
            </a:r>
            <a:endParaRPr lang="en-GB" sz="2000" dirty="0"/>
          </a:p>
          <a:p>
            <a:pPr marL="800100" lvl="1" indent="-342900">
              <a:buFont typeface="Arial" panose="020B0604020202020204" pitchFamily="34" charset="0"/>
              <a:buChar char="•"/>
            </a:pPr>
            <a:r>
              <a:rPr lang="en-GB" sz="2000" dirty="0">
                <a:hlinkClick r:id="rId5"/>
              </a:rPr>
              <a:t>Game Maker’s Toolkit</a:t>
            </a:r>
            <a:endParaRPr lang="en-GB" sz="2000" dirty="0"/>
          </a:p>
          <a:p>
            <a:pPr marL="800100" lvl="1" indent="-342900">
              <a:buFont typeface="Arial" panose="020B0604020202020204" pitchFamily="34" charset="0"/>
              <a:buChar char="•"/>
            </a:pPr>
            <a:r>
              <a:rPr lang="en-GB" sz="2000" dirty="0">
                <a:hlinkClick r:id="rId6"/>
              </a:rPr>
              <a:t>Extra Credits</a:t>
            </a:r>
            <a:endParaRPr lang="en-GB" sz="2000" dirty="0"/>
          </a:p>
          <a:p>
            <a:pPr marL="800100" lvl="1" indent="-342900">
              <a:buFont typeface="Arial" panose="020B0604020202020204" pitchFamily="34" charset="0"/>
              <a:buChar char="•"/>
            </a:pPr>
            <a:r>
              <a:rPr lang="en-GB" sz="2000" dirty="0">
                <a:hlinkClick r:id="rId7"/>
              </a:rPr>
              <a:t>Design Doc</a:t>
            </a:r>
            <a:endParaRPr lang="en-GB" sz="20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Others:</a:t>
            </a:r>
          </a:p>
          <a:p>
            <a:pPr marL="800100" lvl="1" indent="-342900">
              <a:buFont typeface="Arial" panose="020B0604020202020204" pitchFamily="34" charset="0"/>
              <a:buChar char="•"/>
            </a:pPr>
            <a:r>
              <a:rPr lang="it-IT" sz="2000" dirty="0">
                <a:hlinkClick r:id="rId8"/>
              </a:rPr>
              <a:t>Blender Guru</a:t>
            </a:r>
            <a:endParaRPr lang="it-IT" sz="2000" dirty="0"/>
          </a:p>
          <a:p>
            <a:pPr marL="800100" lvl="1" indent="-342900">
              <a:buFont typeface="Arial" panose="020B0604020202020204" pitchFamily="34" charset="0"/>
              <a:buChar char="•"/>
            </a:pPr>
            <a:r>
              <a:rPr lang="it-IT" sz="2000" dirty="0">
                <a:hlinkClick r:id="rId9"/>
              </a:rPr>
              <a:t>CG Cookie </a:t>
            </a:r>
            <a:r>
              <a:rPr lang="it-IT" sz="2000" dirty="0"/>
              <a:t>($)</a:t>
            </a:r>
          </a:p>
          <a:p>
            <a:pPr marL="800100" lvl="1" indent="-342900">
              <a:buFont typeface="Arial" panose="020B0604020202020204" pitchFamily="34" charset="0"/>
              <a:buChar char="•"/>
            </a:pPr>
            <a:r>
              <a:rPr lang="it-IT" sz="2000" dirty="0">
                <a:hlinkClick r:id="rId10"/>
              </a:rPr>
              <a:t>The Debug Log </a:t>
            </a:r>
            <a:r>
              <a:rPr lang="it-IT" sz="2000" dirty="0"/>
              <a:t>(Podcast)</a:t>
            </a:r>
          </a:p>
          <a:p>
            <a:pPr marL="800100" lvl="1" indent="-342900">
              <a:buFont typeface="Arial" panose="020B0604020202020204" pitchFamily="34" charset="0"/>
              <a:buChar char="•"/>
            </a:pPr>
            <a:endParaRPr lang="it-IT" sz="2000" dirty="0"/>
          </a:p>
          <a:p>
            <a:pPr marL="342900" indent="-342900">
              <a:buFont typeface="Arial" panose="020B0604020202020204" pitchFamily="34" charset="0"/>
              <a:buChar char="•"/>
            </a:pPr>
            <a:r>
              <a:rPr lang="it-IT" sz="2000" dirty="0"/>
              <a:t>Unity-specific links will be posted next time!</a:t>
            </a:r>
            <a:endParaRPr lang="en-GB" sz="2000" dirty="0"/>
          </a:p>
          <a:p>
            <a:pPr marL="800100" lvl="1"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657003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36"/>
            <a:ext cx="12192000" cy="6858000"/>
          </a:xfrm>
          <a:prstGeom prst="rect">
            <a:avLst/>
          </a:prstGeom>
        </p:spPr>
      </p:pic>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66</a:t>
            </a:fld>
            <a:endParaRPr lang="en-US" dirty="0"/>
          </a:p>
        </p:txBody>
      </p:sp>
      <p:sp>
        <p:nvSpPr>
          <p:cNvPr id="15" name="TextBox 14"/>
          <p:cNvSpPr txBox="1"/>
          <p:nvPr/>
        </p:nvSpPr>
        <p:spPr>
          <a:xfrm>
            <a:off x="0" y="6444343"/>
            <a:ext cx="12192000" cy="338554"/>
          </a:xfrm>
          <a:prstGeom prst="rect">
            <a:avLst/>
          </a:prstGeom>
          <a:noFill/>
        </p:spPr>
        <p:txBody>
          <a:bodyPr wrap="square" rtlCol="0">
            <a:spAutoFit/>
          </a:bodyPr>
          <a:lstStyle/>
          <a:p>
            <a:pPr algn="ctr"/>
            <a:r>
              <a:rPr lang="it-IT" sz="1600" dirty="0">
                <a:solidFill>
                  <a:schemeClr val="tx2">
                    <a:lumMod val="60000"/>
                    <a:lumOff val="40000"/>
                  </a:schemeClr>
                </a:solidFill>
              </a:rPr>
              <a:t>17/04/2018</a:t>
            </a:r>
          </a:p>
        </p:txBody>
      </p:sp>
      <p:sp>
        <p:nvSpPr>
          <p:cNvPr id="16" name="TextBox 15"/>
          <p:cNvSpPr txBox="1"/>
          <p:nvPr/>
        </p:nvSpPr>
        <p:spPr>
          <a:xfrm>
            <a:off x="177800" y="1724437"/>
            <a:ext cx="6329878" cy="2985433"/>
          </a:xfrm>
          <a:prstGeom prst="rect">
            <a:avLst/>
          </a:prstGeom>
          <a:noFill/>
        </p:spPr>
        <p:txBody>
          <a:bodyPr wrap="square" rtlCol="0">
            <a:spAutoFit/>
          </a:bodyPr>
          <a:lstStyle/>
          <a:p>
            <a:pPr algn="ctr"/>
            <a:r>
              <a:rPr lang="it-IT" sz="3600" dirty="0">
                <a:solidFill>
                  <a:schemeClr val="bg1"/>
                </a:solidFill>
                <a:effectLst>
                  <a:outerShdw blurRad="50800" dist="38100" dir="2700000" algn="tl" rotWithShape="0">
                    <a:prstClr val="black">
                      <a:alpha val="40000"/>
                    </a:prstClr>
                  </a:outerShdw>
                </a:effectLst>
              </a:rPr>
              <a:t>«In case I don’t see ya,</a:t>
            </a:r>
            <a:br>
              <a:rPr lang="it-IT" sz="3600" dirty="0">
                <a:solidFill>
                  <a:schemeClr val="bg1"/>
                </a:solidFill>
                <a:effectLst>
                  <a:outerShdw blurRad="50800" dist="38100" dir="2700000" algn="tl" rotWithShape="0">
                    <a:prstClr val="black">
                      <a:alpha val="40000"/>
                    </a:prstClr>
                  </a:outerShdw>
                </a:effectLst>
              </a:rPr>
            </a:br>
            <a:r>
              <a:rPr lang="it-IT" sz="3600" dirty="0">
                <a:solidFill>
                  <a:schemeClr val="bg1"/>
                </a:solidFill>
                <a:effectLst>
                  <a:outerShdw blurRad="50800" dist="38100" dir="2700000" algn="tl" rotWithShape="0">
                    <a:prstClr val="black">
                      <a:alpha val="40000"/>
                    </a:prstClr>
                  </a:outerShdw>
                </a:effectLst>
              </a:rPr>
              <a:t>good afternoon, good evening,</a:t>
            </a:r>
            <a:br>
              <a:rPr lang="it-IT" sz="3600" dirty="0">
                <a:solidFill>
                  <a:schemeClr val="bg1"/>
                </a:solidFill>
                <a:effectLst>
                  <a:outerShdw blurRad="50800" dist="38100" dir="2700000" algn="tl" rotWithShape="0">
                    <a:prstClr val="black">
                      <a:alpha val="40000"/>
                    </a:prstClr>
                  </a:outerShdw>
                </a:effectLst>
              </a:rPr>
            </a:br>
            <a:r>
              <a:rPr lang="it-IT" sz="3600" dirty="0">
                <a:solidFill>
                  <a:schemeClr val="bg1"/>
                </a:solidFill>
                <a:effectLst>
                  <a:outerShdw blurRad="50800" dist="38100" dir="2700000" algn="tl" rotWithShape="0">
                    <a:prstClr val="black">
                      <a:alpha val="40000"/>
                    </a:prstClr>
                  </a:outerShdw>
                </a:effectLst>
              </a:rPr>
              <a:t> and good night»</a:t>
            </a:r>
            <a:br>
              <a:rPr lang="it-IT" sz="3600" b="1" dirty="0">
                <a:solidFill>
                  <a:schemeClr val="bg1"/>
                </a:solidFill>
                <a:effectLst>
                  <a:outerShdw blurRad="50800" dist="38100" dir="2700000" algn="tl" rotWithShape="0">
                    <a:prstClr val="black">
                      <a:alpha val="40000"/>
                    </a:prstClr>
                  </a:outerShdw>
                </a:effectLst>
              </a:rPr>
            </a:br>
            <a:endParaRPr lang="it-IT" sz="3600" b="1" dirty="0">
              <a:solidFill>
                <a:schemeClr val="bg1"/>
              </a:solidFill>
              <a:effectLst>
                <a:outerShdw blurRad="50800" dist="38100" dir="2700000" algn="tl" rotWithShape="0">
                  <a:prstClr val="black">
                    <a:alpha val="40000"/>
                  </a:prstClr>
                </a:outerShdw>
              </a:effectLst>
            </a:endParaRPr>
          </a:p>
          <a:p>
            <a:pPr algn="ctr"/>
            <a:r>
              <a:rPr lang="it-IT" sz="4400" b="1" dirty="0">
                <a:solidFill>
                  <a:schemeClr val="bg1"/>
                </a:solidFill>
                <a:effectLst>
                  <a:outerShdw blurRad="50800" dist="38100" dir="2700000" algn="tl" rotWithShape="0">
                    <a:prstClr val="black">
                      <a:alpha val="40000"/>
                    </a:prstClr>
                  </a:outerShdw>
                </a:effectLst>
              </a:rPr>
              <a:t>Questions?</a:t>
            </a:r>
          </a:p>
        </p:txBody>
      </p:sp>
      <p:sp>
        <p:nvSpPr>
          <p:cNvPr id="3" name="Title 2"/>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155748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14500" y="1454046"/>
            <a:ext cx="8763000" cy="923330"/>
          </a:xfrm>
          <a:prstGeom prst="rect">
            <a:avLst/>
          </a:prstGeom>
          <a:noFill/>
        </p:spPr>
        <p:txBody>
          <a:bodyPr wrap="square" rtlCol="0">
            <a:spAutoFit/>
          </a:bodyPr>
          <a:lstStyle/>
          <a:p>
            <a:pPr algn="ctr"/>
            <a:r>
              <a:rPr lang="en-GB" sz="5400" b="1" cap="small" dirty="0"/>
              <a:t>Part 1: what is a game engine?</a:t>
            </a:r>
            <a:endParaRPr lang="en-US" sz="5400" b="1" cap="small" dirty="0"/>
          </a:p>
        </p:txBody>
      </p:sp>
      <p:graphicFrame>
        <p:nvGraphicFramePr>
          <p:cNvPr id="5" name="Object 4">
            <a:extLst>
              <a:ext uri="{FF2B5EF4-FFF2-40B4-BE49-F238E27FC236}">
                <a16:creationId xmlns:a16="http://schemas.microsoft.com/office/drawing/2014/main" id="{A3A74FA4-2242-43DB-9B3D-969966E1B1FA}"/>
              </a:ext>
            </a:extLst>
          </p:cNvPr>
          <p:cNvGraphicFramePr>
            <a:graphicFrameLocks noChangeAspect="1"/>
          </p:cNvGraphicFramePr>
          <p:nvPr>
            <p:extLst>
              <p:ext uri="{D42A27DB-BD31-4B8C-83A1-F6EECF244321}">
                <p14:modId xmlns:p14="http://schemas.microsoft.com/office/powerpoint/2010/main" val="1815443459"/>
              </p:ext>
            </p:extLst>
          </p:nvPr>
        </p:nvGraphicFramePr>
        <p:xfrm>
          <a:off x="2996612" y="2790824"/>
          <a:ext cx="2745376" cy="2347214"/>
        </p:xfrm>
        <a:graphic>
          <a:graphicData uri="http://schemas.openxmlformats.org/presentationml/2006/ole">
            <mc:AlternateContent xmlns:mc="http://schemas.openxmlformats.org/markup-compatibility/2006">
              <mc:Choice xmlns:v="urn:schemas-microsoft-com:vml" Requires="v">
                <p:oleObj r:id="rId2" imgW="7619040" imgH="6514200" progId="">
                  <p:embed/>
                </p:oleObj>
              </mc:Choice>
              <mc:Fallback>
                <p:oleObj r:id="rId2" imgW="7619040" imgH="6514200" progId="">
                  <p:embed/>
                  <p:pic>
                    <p:nvPicPr>
                      <p:cNvPr id="0" name=""/>
                      <p:cNvPicPr/>
                      <p:nvPr/>
                    </p:nvPicPr>
                    <p:blipFill>
                      <a:blip r:embed="rId3"/>
                      <a:stretch>
                        <a:fillRect/>
                      </a:stretch>
                    </p:blipFill>
                    <p:spPr>
                      <a:xfrm>
                        <a:off x="2996612" y="2790824"/>
                        <a:ext cx="2745376" cy="2347214"/>
                      </a:xfrm>
                      <a:prstGeom prst="rect">
                        <a:avLst/>
                      </a:prstGeom>
                    </p:spPr>
                  </p:pic>
                </p:oleObj>
              </mc:Fallback>
            </mc:AlternateContent>
          </a:graphicData>
        </a:graphic>
      </p:graphicFrame>
      <p:sp>
        <p:nvSpPr>
          <p:cNvPr id="12" name="Arrow: Right 11">
            <a:extLst>
              <a:ext uri="{FF2B5EF4-FFF2-40B4-BE49-F238E27FC236}">
                <a16:creationId xmlns:a16="http://schemas.microsoft.com/office/drawing/2014/main" id="{5659F2F7-2809-45E7-8A29-4DE461D3F0FA}"/>
              </a:ext>
            </a:extLst>
          </p:cNvPr>
          <p:cNvSpPr/>
          <p:nvPr/>
        </p:nvSpPr>
        <p:spPr>
          <a:xfrm>
            <a:off x="966200" y="3662361"/>
            <a:ext cx="1800225" cy="600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Your project</a:t>
            </a:r>
            <a:endParaRPr lang="en-GB" dirty="0"/>
          </a:p>
        </p:txBody>
      </p:sp>
      <p:sp>
        <p:nvSpPr>
          <p:cNvPr id="7" name="Arrow: Right 6">
            <a:extLst>
              <a:ext uri="{FF2B5EF4-FFF2-40B4-BE49-F238E27FC236}">
                <a16:creationId xmlns:a16="http://schemas.microsoft.com/office/drawing/2014/main" id="{E1E584E2-A9DD-425B-8B79-29C67F89F232}"/>
              </a:ext>
            </a:extLst>
          </p:cNvPr>
          <p:cNvSpPr/>
          <p:nvPr/>
        </p:nvSpPr>
        <p:spPr>
          <a:xfrm>
            <a:off x="5942013" y="3781424"/>
            <a:ext cx="1458912" cy="36195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CD54C700-D6B5-43B2-9B27-7A050DC9F1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400" y="3228379"/>
            <a:ext cx="2609850" cy="1468041"/>
          </a:xfrm>
          <a:prstGeom prst="rect">
            <a:avLst/>
          </a:prstGeom>
        </p:spPr>
      </p:pic>
    </p:spTree>
    <p:extLst>
      <p:ext uri="{BB962C8B-B14F-4D97-AF65-F5344CB8AC3E}">
        <p14:creationId xmlns:p14="http://schemas.microsoft.com/office/powerpoint/2010/main" val="371443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8</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A long long time ago...</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43568" y="1319165"/>
            <a:ext cx="986652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In the good old days, for every application programmers had to write a new engine from scratch. It was:</a:t>
            </a:r>
          </a:p>
          <a:p>
            <a:pPr marL="800100" lvl="1" indent="-342900">
              <a:buFont typeface="Arial" panose="020B0604020202020204" pitchFamily="34" charset="0"/>
              <a:buChar char="•"/>
            </a:pPr>
            <a:r>
              <a:rPr lang="en-US" sz="2400" dirty="0"/>
              <a:t>Impractical</a:t>
            </a:r>
          </a:p>
          <a:p>
            <a:pPr marL="800100" lvl="1" indent="-342900">
              <a:buFont typeface="Arial" panose="020B0604020202020204" pitchFamily="34" charset="0"/>
              <a:buChar char="•"/>
            </a:pPr>
            <a:r>
              <a:rPr lang="en-US" sz="2400" dirty="0"/>
              <a:t>Expensive</a:t>
            </a:r>
          </a:p>
          <a:p>
            <a:pPr marL="800100" lvl="1" indent="-342900">
              <a:buFont typeface="Arial" panose="020B0604020202020204" pitchFamily="34" charset="0"/>
              <a:buChar char="•"/>
            </a:pPr>
            <a:r>
              <a:rPr lang="en-US" sz="2400" dirty="0"/>
              <a:t>Time consuming</a:t>
            </a:r>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Hardware was evolving too fast to re-use code. Each single application was tailored to make the most of the memory it had.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High level languages were still not common. Most of the code </a:t>
            </a:r>
            <a:br>
              <a:rPr lang="en-US" sz="2400" dirty="0"/>
            </a:br>
            <a:r>
              <a:rPr lang="en-US" sz="2400" dirty="0"/>
              <a:t>(including ALL the GPU drivers) were written in Assembly</a:t>
            </a:r>
          </a:p>
        </p:txBody>
      </p:sp>
    </p:spTree>
    <p:extLst>
      <p:ext uri="{BB962C8B-B14F-4D97-AF65-F5344CB8AC3E}">
        <p14:creationId xmlns:p14="http://schemas.microsoft.com/office/powerpoint/2010/main" val="33619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7800" y="6341834"/>
            <a:ext cx="2743200" cy="365125"/>
          </a:xfrm>
        </p:spPr>
        <p:txBody>
          <a:bodyPr/>
          <a:lstStyle/>
          <a:p>
            <a:pPr algn="l"/>
            <a:fld id="{A4718E96-B630-4444-9616-2A0B9CB88CBA}" type="slidenum">
              <a:rPr lang="en-US" smtClean="0"/>
              <a:pPr algn="l"/>
              <a:t>9</a:t>
            </a:fld>
            <a:endParaRPr lang="en-US"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92200" y="544991"/>
            <a:ext cx="457200" cy="457200"/>
          </a:xfrm>
          <a:prstGeom prst="rect">
            <a:avLst/>
          </a:prstGeom>
        </p:spPr>
      </p:pic>
      <p:sp>
        <p:nvSpPr>
          <p:cNvPr id="6" name="TextBox 5"/>
          <p:cNvSpPr txBox="1"/>
          <p:nvPr/>
        </p:nvSpPr>
        <p:spPr>
          <a:xfrm>
            <a:off x="1549400" y="493485"/>
            <a:ext cx="7275286" cy="523220"/>
          </a:xfrm>
          <a:prstGeom prst="rect">
            <a:avLst/>
          </a:prstGeom>
          <a:noFill/>
        </p:spPr>
        <p:txBody>
          <a:bodyPr wrap="square" rtlCol="0">
            <a:spAutoFit/>
          </a:bodyPr>
          <a:lstStyle/>
          <a:p>
            <a:r>
              <a:rPr lang="it-IT" sz="2800" dirty="0"/>
              <a:t>What happens with your own engine</a:t>
            </a:r>
            <a:endParaRPr lang="en-US" sz="2800" dirty="0"/>
          </a:p>
        </p:txBody>
      </p:sp>
      <p:cxnSp>
        <p:nvCxnSpPr>
          <p:cNvPr id="14" name="Straight Connector 13"/>
          <p:cNvCxnSpPr/>
          <p:nvPr/>
        </p:nvCxnSpPr>
        <p:spPr>
          <a:xfrm>
            <a:off x="1654629" y="1002191"/>
            <a:ext cx="7503885"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7E00A9C-A889-44C2-857D-59D78E6538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7475" y="1227237"/>
            <a:ext cx="4245769" cy="3184326"/>
          </a:xfrm>
          <a:prstGeom prst="rect">
            <a:avLst/>
          </a:prstGeom>
        </p:spPr>
      </p:pic>
      <p:pic>
        <p:nvPicPr>
          <p:cNvPr id="8" name="Picture 7">
            <a:extLst>
              <a:ext uri="{FF2B5EF4-FFF2-40B4-BE49-F238E27FC236}">
                <a16:creationId xmlns:a16="http://schemas.microsoft.com/office/drawing/2014/main" id="{835C29B9-B345-4237-B52C-0AA645E66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4770" y="1232226"/>
            <a:ext cx="5661025" cy="3184326"/>
          </a:xfrm>
          <a:prstGeom prst="rect">
            <a:avLst/>
          </a:prstGeom>
        </p:spPr>
      </p:pic>
      <p:pic>
        <p:nvPicPr>
          <p:cNvPr id="10" name="Picture 9">
            <a:extLst>
              <a:ext uri="{FF2B5EF4-FFF2-40B4-BE49-F238E27FC236}">
                <a16:creationId xmlns:a16="http://schemas.microsoft.com/office/drawing/2014/main" id="{5FE6AFDF-E992-4B2D-AF1B-AC968B309571}"/>
              </a:ext>
            </a:extLst>
          </p:cNvPr>
          <p:cNvPicPr>
            <a:picLocks noChangeAspect="1"/>
          </p:cNvPicPr>
          <p:nvPr/>
        </p:nvPicPr>
        <p:blipFill>
          <a:blip r:embed="rId6"/>
          <a:stretch>
            <a:fillRect/>
          </a:stretch>
        </p:blipFill>
        <p:spPr>
          <a:xfrm>
            <a:off x="2637942" y="4411563"/>
            <a:ext cx="6916115" cy="1895740"/>
          </a:xfrm>
          <a:prstGeom prst="rect">
            <a:avLst/>
          </a:prstGeom>
        </p:spPr>
      </p:pic>
    </p:spTree>
    <p:extLst>
      <p:ext uri="{BB962C8B-B14F-4D97-AF65-F5344CB8AC3E}">
        <p14:creationId xmlns:p14="http://schemas.microsoft.com/office/powerpoint/2010/main" val="4205852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457F5E13E1B48853DF9EDC5A781AD" ma:contentTypeVersion="4" ma:contentTypeDescription="Create a new document." ma:contentTypeScope="" ma:versionID="71f331fb0077bc94a2b6886e2db9783a">
  <xsd:schema xmlns:xsd="http://www.w3.org/2001/XMLSchema" xmlns:xs="http://www.w3.org/2001/XMLSchema" xmlns:p="http://schemas.microsoft.com/office/2006/metadata/properties" xmlns:ns2="f8507ca2-d92d-410f-bbd3-a8c62da9fcb3" targetNamespace="http://schemas.microsoft.com/office/2006/metadata/properties" ma:root="true" ma:fieldsID="aaac350b7de07d39bd8f8f8d9b04df46" ns2:_="">
    <xsd:import namespace="f8507ca2-d92d-410f-bbd3-a8c62da9fc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507ca2-d92d-410f-bbd3-a8c62da9f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CA4A1B-BEAE-4A19-8163-3873A3E3CC83}"/>
</file>

<file path=customXml/itemProps2.xml><?xml version="1.0" encoding="utf-8"?>
<ds:datastoreItem xmlns:ds="http://schemas.openxmlformats.org/officeDocument/2006/customXml" ds:itemID="{929CD890-BF53-4C7E-90AF-45A1B0B1D75E}"/>
</file>

<file path=customXml/itemProps3.xml><?xml version="1.0" encoding="utf-8"?>
<ds:datastoreItem xmlns:ds="http://schemas.openxmlformats.org/officeDocument/2006/customXml" ds:itemID="{A1492172-E370-428B-B5C2-DB52DC54D4BE}"/>
</file>

<file path=docProps/app.xml><?xml version="1.0" encoding="utf-8"?>
<Properties xmlns="http://schemas.openxmlformats.org/officeDocument/2006/extended-properties" xmlns:vt="http://schemas.openxmlformats.org/officeDocument/2006/docPropsVTypes">
  <TotalTime>2138</TotalTime>
  <Words>4026</Words>
  <Application>Microsoft Office PowerPoint</Application>
  <PresentationFormat>Widescreen</PresentationFormat>
  <Paragraphs>645</Paragraphs>
  <Slides>66</Slides>
  <Notes>63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66</vt:i4>
      </vt:variant>
    </vt:vector>
  </HeadingPairs>
  <TitlesOfParts>
    <vt:vector size="71" baseType="lpstr">
      <vt:lpstr>Arial</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 When</vt:lpstr>
      <vt:lpstr>Managing time in projects</vt:lpstr>
      <vt:lpstr>Deadlines</vt:lpstr>
      <vt:lpstr>In one sentence….</vt:lpstr>
      <vt:lpstr>X. What</vt:lpstr>
      <vt:lpstr>Getting practical</vt:lpstr>
      <vt:lpstr>Planning phase</vt:lpstr>
      <vt:lpstr>Gameplay planning</vt:lpstr>
      <vt:lpstr>Gameplay planning</vt:lpstr>
      <vt:lpstr>Software planning</vt:lpstr>
      <vt:lpstr>Graphics planning</vt:lpstr>
      <vt:lpstr>Graphics planning</vt:lpstr>
      <vt:lpstr>Graphics planning</vt:lpstr>
      <vt:lpstr>Drafts</vt:lpstr>
      <vt:lpstr>In one sentence….</vt:lpstr>
      <vt:lpstr>X. How</vt:lpstr>
      <vt:lpstr>Know your tools</vt:lpstr>
      <vt:lpstr>Game Engines</vt:lpstr>
      <vt:lpstr>Some suggestions</vt:lpstr>
      <vt:lpstr>Graphics</vt:lpstr>
      <vt:lpstr>Graphics software</vt:lpstr>
      <vt:lpstr>In one sentence….</vt:lpstr>
      <vt:lpstr>X. Why</vt:lpstr>
      <vt:lpstr>Project incipit</vt:lpstr>
      <vt:lpstr>Project incipit</vt:lpstr>
      <vt:lpstr>Motivations as part of design</vt:lpstr>
      <vt:lpstr>In one sentence….</vt:lpstr>
      <vt:lpstr>X. Who &amp; Where</vt:lpstr>
      <vt:lpstr>Know your audience…</vt:lpstr>
      <vt:lpstr>…And know your environment</vt:lpstr>
      <vt:lpstr>…And know your environment</vt:lpstr>
      <vt:lpstr>Data is king</vt:lpstr>
      <vt:lpstr>Audience needs – user experience</vt:lpstr>
      <vt:lpstr>Audience needs – user experience</vt:lpstr>
      <vt:lpstr>Audience needs – user interaction</vt:lpstr>
      <vt:lpstr>When “who” is not real either</vt:lpstr>
      <vt:lpstr>Audience needs – potential problems</vt:lpstr>
      <vt:lpstr>Audience needs – potential problems</vt:lpstr>
      <vt:lpstr>In one sentence….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FreeFly</dc:creator>
  <cp:lastModifiedBy>riccardo galdieri</cp:lastModifiedBy>
  <cp:revision>322</cp:revision>
  <dcterms:created xsi:type="dcterms:W3CDTF">2017-02-02T14:20:48Z</dcterms:created>
  <dcterms:modified xsi:type="dcterms:W3CDTF">2021-04-19T18:42:02Z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0x0101001BC457F5E13E1B48853DF9EDC5A781AD</vt:lpwstr>
  </property>
</Properties>
</file>