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61" r:id="rId3"/>
    <p:sldId id="320" r:id="rId4"/>
    <p:sldId id="322" r:id="rId5"/>
    <p:sldId id="323" r:id="rId6"/>
    <p:sldId id="324" r:id="rId7"/>
    <p:sldId id="325" r:id="rId8"/>
    <p:sldId id="326" r:id="rId9"/>
    <p:sldId id="331" r:id="rId10"/>
    <p:sldId id="332" r:id="rId11"/>
    <p:sldId id="319" r:id="rId12"/>
    <p:sldId id="330" r:id="rId13"/>
    <p:sldId id="333" r:id="rId14"/>
    <p:sldId id="334" r:id="rId15"/>
    <p:sldId id="337" r:id="rId16"/>
    <p:sldId id="341" r:id="rId17"/>
    <p:sldId id="338" r:id="rId18"/>
    <p:sldId id="339" r:id="rId19"/>
    <p:sldId id="340" r:id="rId20"/>
    <p:sldId id="335" r:id="rId21"/>
    <p:sldId id="336" r:id="rId22"/>
    <p:sldId id="361" r:id="rId23"/>
    <p:sldId id="329" r:id="rId24"/>
    <p:sldId id="299" r:id="rId25"/>
    <p:sldId id="301" r:id="rId26"/>
    <p:sldId id="360" r:id="rId27"/>
    <p:sldId id="308" r:id="rId28"/>
    <p:sldId id="342" r:id="rId29"/>
    <p:sldId id="344" r:id="rId30"/>
    <p:sldId id="343" r:id="rId31"/>
    <p:sldId id="345" r:id="rId32"/>
    <p:sldId id="303" r:id="rId33"/>
    <p:sldId id="307" r:id="rId34"/>
    <p:sldId id="306" r:id="rId35"/>
    <p:sldId id="310" r:id="rId36"/>
    <p:sldId id="311" r:id="rId37"/>
    <p:sldId id="312" r:id="rId38"/>
    <p:sldId id="309" r:id="rId39"/>
    <p:sldId id="347" r:id="rId40"/>
    <p:sldId id="346" r:id="rId41"/>
    <p:sldId id="348" r:id="rId42"/>
    <p:sldId id="352" r:id="rId43"/>
    <p:sldId id="349" r:id="rId44"/>
    <p:sldId id="351" r:id="rId45"/>
    <p:sldId id="350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27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2" autoAdjust="0"/>
  </p:normalViewPr>
  <p:slideViewPr>
    <p:cSldViewPr snapToGrid="0">
      <p:cViewPr varScale="1">
        <p:scale>
          <a:sx n="104" d="100"/>
          <a:sy n="104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DEBE4-5A88-4463-BDE0-4DCB633925A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A0A8F-6554-4FB0-9D03-224426E45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7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0A8F-6554-4FB0-9D03-224426E45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3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2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9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10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1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86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2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39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38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38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1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17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74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9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0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0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7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2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62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3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93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5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56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51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06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184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54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134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087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270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0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59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81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533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62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130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355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531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339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732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80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8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9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1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5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381000" ty="0" sx="100000" sy="100000" flip="x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69282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smtClean="0">
                <a:solidFill>
                  <a:schemeClr val="accent6">
                    <a:lumMod val="50000"/>
                  </a:schemeClr>
                </a:solidFill>
              </a:rPr>
              <a:t>25/02/2019</a:t>
            </a:r>
            <a:endParaRPr lang="it-IT" sz="160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45" y="646538"/>
            <a:ext cx="2072640" cy="14965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48" y="637394"/>
            <a:ext cx="1511833" cy="15057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6272" y="2932138"/>
            <a:ext cx="7839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cap="small" err="1" smtClean="0"/>
              <a:t>Creazione</a:t>
            </a:r>
            <a:r>
              <a:rPr lang="en-GB" sz="4800" b="1" cap="small" smtClean="0"/>
              <a:t> e </a:t>
            </a:r>
            <a:r>
              <a:rPr lang="en-GB" sz="4800" b="1" cap="small" err="1" smtClean="0"/>
              <a:t>gestione</a:t>
            </a:r>
            <a:r>
              <a:rPr lang="en-GB" sz="4800" b="1" cap="small" smtClean="0"/>
              <a:t> di </a:t>
            </a:r>
            <a:r>
              <a:rPr lang="en-GB" sz="4800" b="1" cap="small" err="1" smtClean="0"/>
              <a:t>ambienti</a:t>
            </a:r>
            <a:r>
              <a:rPr lang="en-GB" sz="4800" b="1" cap="small" smtClean="0"/>
              <a:t> </a:t>
            </a:r>
            <a:r>
              <a:rPr lang="en-GB" sz="4800" b="1" cap="small" err="1" smtClean="0"/>
              <a:t>virtuali</a:t>
            </a:r>
            <a:endParaRPr lang="en-US" sz="4800" b="1" cap="small"/>
          </a:p>
        </p:txBody>
      </p:sp>
      <p:sp>
        <p:nvSpPr>
          <p:cNvPr id="19" name="TextBox 18"/>
          <p:cNvSpPr txBox="1"/>
          <p:nvPr/>
        </p:nvSpPr>
        <p:spPr>
          <a:xfrm>
            <a:off x="406401" y="5897670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Speaker: </a:t>
            </a:r>
            <a:r>
              <a:rPr lang="it-IT" smtClean="0"/>
              <a:t>Riccardo Galdieri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10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 - Blender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Come ci si muove nello spazio 3D in blender?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Quale modalità serve per modificare una mesh?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Quali comandi si usano per aggiungere geometria?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Ho </a:t>
            </a:r>
            <a:r>
              <a:rPr lang="en-US" sz="2400"/>
              <a:t>aggiunto un link sulla pagina del corso, contiene una lista di scorciatoie da tastiera in </a:t>
            </a:r>
            <a:r>
              <a:rPr lang="en-US" sz="2400" smtClean="0"/>
              <a:t>Blender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Overview del programma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Lezione 1) </a:t>
            </a:r>
            <a:r>
              <a:rPr lang="it-IT" dirty="0">
                <a:solidFill>
                  <a:srgbClr val="00B0F0"/>
                </a:solidFill>
              </a:rPr>
              <a:t>Introduzione </a:t>
            </a:r>
            <a:r>
              <a:rPr lang="it-IT" dirty="0" smtClean="0">
                <a:solidFill>
                  <a:srgbClr val="00B0F0"/>
                </a:solidFill>
              </a:rPr>
              <a:t>al corso, introduzione </a:t>
            </a:r>
            <a:r>
              <a:rPr lang="it-IT" dirty="0">
                <a:solidFill>
                  <a:srgbClr val="00B0F0"/>
                </a:solidFill>
              </a:rPr>
              <a:t>al 3D, possibili campi applicativi, introduzione teorica ai sistemi di riferimento per coordinate. Introduzione al concetto di </a:t>
            </a:r>
            <a:r>
              <a:rPr lang="it-IT" dirty="0" err="1">
                <a:solidFill>
                  <a:srgbClr val="00B0F0"/>
                </a:solidFill>
              </a:rPr>
              <a:t>mesh</a:t>
            </a:r>
            <a:r>
              <a:rPr lang="it-IT" dirty="0" smtClean="0">
                <a:solidFill>
                  <a:srgbClr val="00B0F0"/>
                </a:solidFill>
              </a:rPr>
              <a:t>, introduzione </a:t>
            </a:r>
            <a:r>
              <a:rPr lang="it-IT" dirty="0">
                <a:solidFill>
                  <a:srgbClr val="00B0F0"/>
                </a:solidFill>
              </a:rPr>
              <a:t>a </a:t>
            </a:r>
            <a:r>
              <a:rPr lang="it-IT" dirty="0" err="1" smtClean="0">
                <a:solidFill>
                  <a:srgbClr val="00B0F0"/>
                </a:solidFill>
              </a:rPr>
              <a:t>Blender</a:t>
            </a:r>
            <a:endParaRPr lang="it-IT" dirty="0" smtClean="0">
              <a:solidFill>
                <a:srgbClr val="00B0F0"/>
              </a:solidFill>
            </a:endParaRP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Lezione 2) </a:t>
            </a:r>
            <a:r>
              <a:rPr lang="it-IT" b="1" dirty="0">
                <a:solidFill>
                  <a:srgbClr val="FF0000"/>
                </a:solidFill>
              </a:rPr>
              <a:t>Metodi di creazione di una </a:t>
            </a:r>
            <a:r>
              <a:rPr lang="it-IT" b="1" dirty="0" err="1" smtClean="0">
                <a:solidFill>
                  <a:srgbClr val="FF0000"/>
                </a:solidFill>
              </a:rPr>
              <a:t>mesh</a:t>
            </a:r>
            <a:r>
              <a:rPr lang="it-IT" b="1" dirty="0" smtClean="0">
                <a:solidFill>
                  <a:srgbClr val="FF0000"/>
                </a:solidFill>
              </a:rPr>
              <a:t>, trasformazioni </a:t>
            </a:r>
            <a:r>
              <a:rPr lang="it-IT" b="1" dirty="0">
                <a:solidFill>
                  <a:srgbClr val="FF0000"/>
                </a:solidFill>
              </a:rPr>
              <a:t>di </a:t>
            </a:r>
            <a:r>
              <a:rPr lang="it-IT" b="1" dirty="0" smtClean="0">
                <a:solidFill>
                  <a:srgbClr val="FF0000"/>
                </a:solidFill>
              </a:rPr>
              <a:t>base</a:t>
            </a:r>
            <a:r>
              <a:rPr lang="it-IT" b="1" smtClean="0">
                <a:solidFill>
                  <a:srgbClr val="FF0000"/>
                </a:solidFill>
              </a:rPr>
              <a:t>, modificatori. </a:t>
            </a: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3) Introduzione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alle luci,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texture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UV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mapping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Implementazione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dei concetti in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Blender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4) Studio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dei materiali e della composizione a nodi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5) visita al laboratorio PERCRO</a:t>
            </a: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6) Introduzione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al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rendering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. Settaggi di scena, scene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graph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(ed ereditarietà), telecamere, livelli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7)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Introduzione all'animazione.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Rigging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skinning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, 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posing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Blend-shapes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keyframing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. Accenno alla fisica. introduzione alle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timeline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. 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8)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Introduzione a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Unity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, concetti di base, differenze con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Unreal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00" y="281764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smtClean="0"/>
              <a:t>Parte 1: Trasformazioni</a:t>
            </a:r>
            <a:endParaRPr lang="en-US" sz="5400" b="1" cap="small"/>
          </a:p>
        </p:txBody>
      </p:sp>
    </p:spTree>
    <p:extLst>
      <p:ext uri="{BB962C8B-B14F-4D97-AF65-F5344CB8AC3E}">
        <p14:creationId xmlns:p14="http://schemas.microsoft.com/office/powerpoint/2010/main" val="32137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Trasformazioni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Qualcosa lo abbiamo già visto la volta scorsa, ma è bene rafforzare il concetto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Esistono tre tipi base di trasformazione: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Traslazione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Rotazione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Scalatura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Queste operazioni possono essere applicate sia all'oggetto che alla mesh (o parte di essa). Sono uno strumento fondamentale, ma da usare con molta cura!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3104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Traslazione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Nella traslazione, tutti i vertici dell'oggetto vengono spostati della stessa </a:t>
            </a:r>
            <a:r>
              <a:rPr lang="en-US" sz="2400" smtClean="0"/>
              <a:t>misura, nella stessa direzione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52670"/>
              </p:ext>
            </p:extLst>
          </p:nvPr>
        </p:nvGraphicFramePr>
        <p:xfrm>
          <a:off x="1474318" y="2377440"/>
          <a:ext cx="7684195" cy="3818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Image" r:id="rId5" imgW="12215520" imgH="6069600" progId="Photoshop.Image.18">
                  <p:embed/>
                </p:oleObj>
              </mc:Choice>
              <mc:Fallback>
                <p:oleObj name="Image" r:id="rId5" imgW="12215520" imgH="60696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4318" y="2377440"/>
                        <a:ext cx="7684195" cy="3818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4590288" y="4187952"/>
            <a:ext cx="1810512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TRASLAZIONE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Rotazione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Nella rotazione, i vertici vengono ruotati dello stesso numero di gradi rispetto all'origine della selezione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667279"/>
              </p:ext>
            </p:extLst>
          </p:nvPr>
        </p:nvGraphicFramePr>
        <p:xfrm>
          <a:off x="543568" y="2519494"/>
          <a:ext cx="8807140" cy="34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Image" r:id="rId5" imgW="10641240" imgH="4215600" progId="Photoshop.Image.18">
                  <p:embed/>
                </p:oleObj>
              </mc:Choice>
              <mc:Fallback>
                <p:oleObj name="Image" r:id="rId5" imgW="10641240" imgH="42156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568" y="2519494"/>
                        <a:ext cx="8807140" cy="34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834693" y="3917440"/>
            <a:ext cx="1810512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ROTAZIONE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Scalatura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Nella scalatura, tutti i vertici vengono avvicinati all'origine della selezione della stessa proporzione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348728"/>
              </p:ext>
            </p:extLst>
          </p:nvPr>
        </p:nvGraphicFramePr>
        <p:xfrm>
          <a:off x="968920" y="2554722"/>
          <a:ext cx="8296129" cy="32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Image" r:id="rId5" imgW="9777600" imgH="3885480" progId="Photoshop.Image.18">
                  <p:embed/>
                </p:oleObj>
              </mc:Choice>
              <mc:Fallback>
                <p:oleObj name="Image" r:id="rId5" imgW="9777600" imgH="38854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8920" y="2554722"/>
                        <a:ext cx="8296129" cy="329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4419909" y="3780280"/>
            <a:ext cx="1810512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SCALATURA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Trasformazioni sulla mesh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Le trasformazioni si applicano alla selezione attualmente in corso, a prescindere dalla modalità.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Se si è in edit mode, questa selezione può essere o la mesh intera, o parte di essa. La stessa trasformazione applicata ad un numero di vertici diverso offre diverse possibilità.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84760"/>
              </p:ext>
            </p:extLst>
          </p:nvPr>
        </p:nvGraphicFramePr>
        <p:xfrm>
          <a:off x="4517136" y="3944462"/>
          <a:ext cx="2028952" cy="218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Image" r:id="rId5" imgW="4520520" imgH="4875840" progId="Photoshop.Image.18">
                  <p:embed/>
                </p:oleObj>
              </mc:Choice>
              <mc:Fallback>
                <p:oleObj name="Image" r:id="rId5" imgW="4520520" imgH="48758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7136" y="3944462"/>
                        <a:ext cx="2028952" cy="218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555120"/>
              </p:ext>
            </p:extLst>
          </p:nvPr>
        </p:nvGraphicFramePr>
        <p:xfrm>
          <a:off x="784211" y="3919069"/>
          <a:ext cx="1923794" cy="221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Image" r:id="rId7" imgW="2869560" imgH="3301560" progId="Photoshop.Image.18">
                  <p:embed/>
                </p:oleObj>
              </mc:Choice>
              <mc:Fallback>
                <p:oleObj name="Image" r:id="rId7" imgW="2869560" imgH="33015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4211" y="3919069"/>
                        <a:ext cx="1923794" cy="2213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7906"/>
              </p:ext>
            </p:extLst>
          </p:nvPr>
        </p:nvGraphicFramePr>
        <p:xfrm>
          <a:off x="8433338" y="3944461"/>
          <a:ext cx="1631157" cy="218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Image" r:id="rId9" imgW="3199680" imgH="4291920" progId="Photoshop.Image.18">
                  <p:embed/>
                </p:oleObj>
              </mc:Choice>
              <mc:Fallback>
                <p:oleObj name="Image" r:id="rId9" imgW="3199680" imgH="42919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33338" y="3944461"/>
                        <a:ext cx="1631157" cy="2187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5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Trasformazioni sulla mesh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092666"/>
              </p:ext>
            </p:extLst>
          </p:nvPr>
        </p:nvGraphicFramePr>
        <p:xfrm>
          <a:off x="811932" y="2496312"/>
          <a:ext cx="2691744" cy="276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Image" r:id="rId5" imgW="3885480" imgH="3987000" progId="Photoshop.Image.18">
                  <p:embed/>
                </p:oleObj>
              </mc:Choice>
              <mc:Fallback>
                <p:oleObj name="Image" r:id="rId5" imgW="3885480" imgH="39870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932" y="2496312"/>
                        <a:ext cx="2691744" cy="2761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6787"/>
              </p:ext>
            </p:extLst>
          </p:nvPr>
        </p:nvGraphicFramePr>
        <p:xfrm>
          <a:off x="3913632" y="2484168"/>
          <a:ext cx="3711448" cy="277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Image" r:id="rId7" imgW="4520520" imgH="3377520" progId="Photoshop.Image.18">
                  <p:embed/>
                </p:oleObj>
              </mc:Choice>
              <mc:Fallback>
                <p:oleObj name="Image" r:id="rId7" imgW="4520520" imgH="33775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13632" y="2484168"/>
                        <a:ext cx="3711448" cy="2773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98882"/>
              </p:ext>
            </p:extLst>
          </p:nvPr>
        </p:nvGraphicFramePr>
        <p:xfrm>
          <a:off x="8010144" y="2496311"/>
          <a:ext cx="2991101" cy="276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Image" r:id="rId9" imgW="3961800" imgH="3656880" progId="Photoshop.Image.18">
                  <p:embed/>
                </p:oleObj>
              </mc:Choice>
              <mc:Fallback>
                <p:oleObj name="Image" r:id="rId9" imgW="3961800" imgH="36568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10144" y="2496311"/>
                        <a:ext cx="2991101" cy="2761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8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Trasformazioni sulla mesh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092666"/>
              </p:ext>
            </p:extLst>
          </p:nvPr>
        </p:nvGraphicFramePr>
        <p:xfrm>
          <a:off x="811932" y="2496312"/>
          <a:ext cx="2691744" cy="276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Image" r:id="rId5" imgW="3885480" imgH="3987000" progId="Photoshop.Image.18">
                  <p:embed/>
                </p:oleObj>
              </mc:Choice>
              <mc:Fallback>
                <p:oleObj name="Image" r:id="rId5" imgW="3885480" imgH="39870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932" y="2496312"/>
                        <a:ext cx="2691744" cy="2761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937423"/>
              </p:ext>
            </p:extLst>
          </p:nvPr>
        </p:nvGraphicFramePr>
        <p:xfrm>
          <a:off x="4294125" y="2496311"/>
          <a:ext cx="2742450" cy="276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Image" r:id="rId7" imgW="3987000" imgH="4012560" progId="Photoshop.Image.18">
                  <p:embed/>
                </p:oleObj>
              </mc:Choice>
              <mc:Fallback>
                <p:oleObj name="Image" r:id="rId7" imgW="3987000" imgH="40125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4125" y="2496311"/>
                        <a:ext cx="2742450" cy="2761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615229"/>
              </p:ext>
            </p:extLst>
          </p:nvPr>
        </p:nvGraphicFramePr>
        <p:xfrm>
          <a:off x="7749032" y="2496311"/>
          <a:ext cx="2874041" cy="276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Image" r:id="rId9" imgW="4520520" imgH="4342680" progId="Photoshop.Image.18">
                  <p:embed/>
                </p:oleObj>
              </mc:Choice>
              <mc:Fallback>
                <p:oleObj name="Image" r:id="rId9" imgW="4520520" imgH="43426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49032" y="2496311"/>
                        <a:ext cx="2874041" cy="2761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0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85422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cap="small" smtClean="0"/>
              <a:t>Lezione 2: creazione di una mesh</a:t>
            </a:r>
            <a:endParaRPr lang="en-US" sz="6600" b="1" cap="small"/>
          </a:p>
        </p:txBody>
      </p:sp>
    </p:spTree>
    <p:extLst>
      <p:ext uri="{BB962C8B-B14F-4D97-AF65-F5344CB8AC3E}">
        <p14:creationId xmlns:p14="http://schemas.microsoft.com/office/powerpoint/2010/main" val="6821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20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In pratica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Facciamo un esperimento veloce con blender: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/>
              <a:t>In Object </a:t>
            </a:r>
            <a:r>
              <a:rPr lang="en-US" sz="2400" smtClean="0"/>
              <a:t>mode, prendete il cubo e spostatelo verso destra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Poi, ruotatelo di 45 gradi circa sull'asse Y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Create un secondo cubo e mettetelo dove si trovava originariamente il primo.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/>
              <a:t>P</a:t>
            </a:r>
            <a:r>
              <a:rPr lang="en-US" sz="2400" smtClean="0"/>
              <a:t>assate in edit mode, e spostate il cubo verso destra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Uscite da edit mode, e ruotate il cubo di 45 gradi circa sull'asse Y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Le posizioni sono le stesse?</a:t>
            </a:r>
          </a:p>
        </p:txBody>
      </p:sp>
    </p:spTree>
    <p:extLst>
      <p:ext uri="{BB962C8B-B14F-4D97-AF65-F5344CB8AC3E}">
        <p14:creationId xmlns:p14="http://schemas.microsoft.com/office/powerpoint/2010/main" val="25555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Origine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Abbiamo visto che esiste una origine comune nel nostro sistema di riferimento, ma non è l'unica!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Ogni oggetto ha un suo centro, chiamato a sua volta origine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L'origine può essere modificata SOLO in object mode, mentre tutte le trasformazioni geometriche che avvengono in EDIT mode non la influenzano in nessuna maniera</a:t>
            </a: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Se la mesh non è allineata all'origine, le trasformazioni in Object</a:t>
            </a:r>
            <a:br>
              <a:rPr lang="en-US" sz="2400" smtClean="0"/>
            </a:br>
            <a:r>
              <a:rPr lang="en-US" sz="2400" smtClean="0"/>
              <a:t>mode potrebbero restituire risultati inaspettati</a:t>
            </a: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In blender, l'origine dell'oggetto è indicata da un puntino giallo </a:t>
            </a:r>
            <a:br>
              <a:rPr lang="en-US" sz="2400" smtClean="0"/>
            </a:br>
            <a:r>
              <a:rPr lang="en-US" sz="2400" smtClean="0"/>
              <a:t>quando l'oggetto è selezionato</a:t>
            </a:r>
          </a:p>
        </p:txBody>
      </p:sp>
    </p:spTree>
    <p:extLst>
      <p:ext uri="{BB962C8B-B14F-4D97-AF65-F5344CB8AC3E}">
        <p14:creationId xmlns:p14="http://schemas.microsoft.com/office/powerpoint/2010/main" val="27287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22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Assi globali e locali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L'origine non ha una geometria, ma ha un sistema di assi di riferimento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Se dei cambiamenti vengono effettuati in object mode, l'origine riceverà quei cambiamenti, e la mesh non verrà modificata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Per usare le coordinate locali invece di quelle globali, premere due volte il nome dell'asse quando si sta applicando una trasformazione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069943"/>
              </p:ext>
            </p:extLst>
          </p:nvPr>
        </p:nvGraphicFramePr>
        <p:xfrm>
          <a:off x="2282666" y="4140772"/>
          <a:ext cx="2577591" cy="216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Image" r:id="rId5" imgW="6044400" imgH="5079240" progId="Photoshop.Image.18">
                  <p:embed/>
                </p:oleObj>
              </mc:Choice>
              <mc:Fallback>
                <p:oleObj name="Image" r:id="rId5" imgW="6044400" imgH="50792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2666" y="4140772"/>
                        <a:ext cx="2577591" cy="216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495948"/>
              </p:ext>
            </p:extLst>
          </p:nvPr>
        </p:nvGraphicFramePr>
        <p:xfrm>
          <a:off x="5833872" y="4140772"/>
          <a:ext cx="2356191" cy="216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Image" r:id="rId7" imgW="4419000" imgH="4063320" progId="Photoshop.Image.18">
                  <p:embed/>
                </p:oleObj>
              </mc:Choice>
              <mc:Fallback>
                <p:oleObj name="Image" r:id="rId7" imgW="4419000" imgH="40633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33872" y="4140772"/>
                        <a:ext cx="2356191" cy="216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5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00" y="2168421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smtClean="0"/>
              <a:t>Parte 2: Creazione di una mesh</a:t>
            </a:r>
            <a:endParaRPr lang="en-US" sz="5400" b="1" cap="small"/>
          </a:p>
        </p:txBody>
      </p:sp>
    </p:spTree>
    <p:extLst>
      <p:ext uri="{BB962C8B-B14F-4D97-AF65-F5344CB8AC3E}">
        <p14:creationId xmlns:p14="http://schemas.microsoft.com/office/powerpoint/2010/main" val="36458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Come si crea geometria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Esistono</a:t>
            </a:r>
            <a:r>
              <a:rPr lang="en-US" sz="2400" dirty="0" smtClean="0"/>
              <a:t> </a:t>
            </a:r>
            <a:r>
              <a:rPr lang="en-US" sz="2400" dirty="0" err="1" smtClean="0"/>
              <a:t>molti</a:t>
            </a:r>
            <a:r>
              <a:rPr lang="en-US" sz="2400" dirty="0" smtClean="0"/>
              <a:t> </a:t>
            </a:r>
            <a:r>
              <a:rPr lang="en-US" sz="2400" dirty="0" err="1" smtClean="0"/>
              <a:t>modi</a:t>
            </a:r>
            <a:r>
              <a:rPr lang="en-US" sz="2400" dirty="0" smtClean="0"/>
              <a:t> di </a:t>
            </a:r>
            <a:r>
              <a:rPr lang="en-US" sz="2400" dirty="0" err="1" smtClean="0"/>
              <a:t>creare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Mesh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 </a:t>
            </a:r>
            <a:r>
              <a:rPr lang="en-US" sz="2400" dirty="0" err="1" smtClean="0"/>
              <a:t>scelta</a:t>
            </a:r>
            <a:r>
              <a:rPr lang="en-US" sz="2400" dirty="0" smtClean="0"/>
              <a:t> del </a:t>
            </a:r>
            <a:r>
              <a:rPr lang="en-US" sz="2400" dirty="0" err="1" smtClean="0"/>
              <a:t>metodo</a:t>
            </a:r>
            <a:r>
              <a:rPr lang="en-US" sz="2400" dirty="0" smtClean="0"/>
              <a:t> </a:t>
            </a:r>
            <a:r>
              <a:rPr lang="en-US" sz="2400" dirty="0" err="1" smtClean="0"/>
              <a:t>utilizzato</a:t>
            </a:r>
            <a:r>
              <a:rPr lang="en-US" sz="2400" dirty="0" smtClean="0"/>
              <a:t> </a:t>
            </a:r>
            <a:r>
              <a:rPr lang="en-US" sz="2400" dirty="0" err="1" smtClean="0"/>
              <a:t>varia</a:t>
            </a:r>
            <a:r>
              <a:rPr lang="en-US" sz="2400" dirty="0" smtClean="0"/>
              <a:t> in base </a:t>
            </a:r>
            <a:r>
              <a:rPr lang="en-US" sz="2400" dirty="0" err="1" smtClean="0"/>
              <a:t>all’utilizzo</a:t>
            </a:r>
            <a:r>
              <a:rPr lang="en-US" sz="2400" dirty="0" smtClean="0"/>
              <a:t> finale </a:t>
            </a:r>
            <a:r>
              <a:rPr lang="en-US" sz="2400" dirty="0" err="1" smtClean="0"/>
              <a:t>che</a:t>
            </a:r>
            <a:r>
              <a:rPr lang="en-US" sz="2400" dirty="0" smtClean="0"/>
              <a:t> se ne </a:t>
            </a:r>
            <a:r>
              <a:rPr lang="en-US" sz="2400" dirty="0" err="1" smtClean="0"/>
              <a:t>farà</a:t>
            </a:r>
            <a:r>
              <a:rPr lang="en-US" sz="2400" dirty="0" smtClean="0"/>
              <a:t> (real time o </a:t>
            </a:r>
            <a:r>
              <a:rPr lang="en-US" sz="2400" dirty="0" err="1" smtClean="0"/>
              <a:t>renderizzato</a:t>
            </a:r>
            <a:r>
              <a:rPr lang="en-US" sz="2400" dirty="0" smtClean="0"/>
              <a:t>)</a:t>
            </a:r>
            <a:endParaRPr lang="en-US" sz="2400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Molti</a:t>
            </a:r>
            <a:r>
              <a:rPr lang="en-US" sz="2400" dirty="0" smtClean="0"/>
              <a:t> </a:t>
            </a:r>
            <a:r>
              <a:rPr lang="en-US" sz="2400" dirty="0" err="1" smtClean="0"/>
              <a:t>prodotti</a:t>
            </a:r>
            <a:r>
              <a:rPr lang="en-US" sz="2400" dirty="0" smtClean="0"/>
              <a:t> </a:t>
            </a:r>
            <a:r>
              <a:rPr lang="en-US" sz="2400" dirty="0" err="1" smtClean="0"/>
              <a:t>vengono</a:t>
            </a:r>
            <a:r>
              <a:rPr lang="en-US" sz="2400" dirty="0" smtClean="0"/>
              <a:t> create con un </a:t>
            </a:r>
            <a:r>
              <a:rPr lang="en-US" sz="2400" dirty="0" err="1" smtClean="0"/>
              <a:t>approccio</a:t>
            </a:r>
            <a:r>
              <a:rPr lang="en-US" sz="2400" dirty="0" smtClean="0"/>
              <a:t> </a:t>
            </a:r>
            <a:r>
              <a:rPr lang="en-US" sz="2400" dirty="0" err="1" smtClean="0"/>
              <a:t>ibrido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</a:t>
            </a:r>
            <a:r>
              <a:rPr lang="en-US" sz="2400" dirty="0" err="1" smtClean="0"/>
              <a:t>quelli</a:t>
            </a:r>
            <a:r>
              <a:rPr lang="en-US" sz="2400" dirty="0" smtClean="0"/>
              <a:t> </a:t>
            </a:r>
            <a:r>
              <a:rPr lang="en-US" sz="2400" dirty="0" err="1" smtClean="0"/>
              <a:t>elencati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4327545" y="2789361"/>
            <a:ext cx="1549400" cy="29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MODELLO 3D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2609416" y="4700704"/>
            <a:ext cx="1539725" cy="321594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AUTOMATICO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7645874" y="4700704"/>
            <a:ext cx="1422400" cy="321594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MANO</a:t>
            </a:r>
            <a:endParaRPr lang="en-GB" dirty="0"/>
          </a:p>
        </p:txBody>
      </p:sp>
      <p:sp>
        <p:nvSpPr>
          <p:cNvPr id="13" name="Rettangolo 12"/>
          <p:cNvSpPr/>
          <p:nvPr/>
        </p:nvSpPr>
        <p:spPr>
          <a:xfrm>
            <a:off x="3590341" y="3936721"/>
            <a:ext cx="1776792" cy="3091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PROCEDURALE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1075658" y="3936721"/>
            <a:ext cx="2067526" cy="3091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FOTOGRAMMETRIA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6325678" y="3936721"/>
            <a:ext cx="1776792" cy="3091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SCULPTING</a:t>
            </a:r>
            <a:endParaRPr lang="en-GB" dirty="0"/>
          </a:p>
        </p:txBody>
      </p:sp>
      <p:sp>
        <p:nvSpPr>
          <p:cNvPr id="18" name="Rettangolo 17"/>
          <p:cNvSpPr/>
          <p:nvPr/>
        </p:nvSpPr>
        <p:spPr>
          <a:xfrm>
            <a:off x="8520360" y="3936721"/>
            <a:ext cx="1776792" cy="3003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MODELLAZIONE</a:t>
            </a:r>
            <a:endParaRPr lang="en-GB" dirty="0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2846851" y="4375647"/>
            <a:ext cx="296333" cy="259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3675007" y="4375647"/>
            <a:ext cx="287867" cy="259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7911494" y="4375647"/>
            <a:ext cx="296333" cy="259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8739650" y="4375647"/>
            <a:ext cx="287867" cy="259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2109421" y="3085695"/>
            <a:ext cx="1853453" cy="651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4580941" y="3197915"/>
            <a:ext cx="160866" cy="624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 flipV="1">
            <a:off x="5876945" y="3266465"/>
            <a:ext cx="448732" cy="565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 flipV="1">
            <a:off x="6137900" y="2998673"/>
            <a:ext cx="2686786" cy="899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4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Modellazione vs </a:t>
            </a:r>
            <a:r>
              <a:rPr lang="it-IT" sz="2800" dirty="0" err="1" smtClean="0"/>
              <a:t>Sculpting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Esistono</a:t>
            </a:r>
            <a:r>
              <a:rPr lang="en-US" sz="2400" dirty="0" smtClean="0"/>
              <a:t> due </a:t>
            </a:r>
            <a:r>
              <a:rPr lang="en-US" sz="2400" dirty="0" err="1" smtClean="0"/>
              <a:t>tecniche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usano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</a:t>
            </a:r>
            <a:r>
              <a:rPr lang="en-US" sz="2400" dirty="0" err="1" smtClean="0"/>
              <a:t>spesso</a:t>
            </a:r>
            <a:r>
              <a:rPr lang="en-US" sz="2400" dirty="0" smtClean="0"/>
              <a:t> per </a:t>
            </a:r>
            <a:r>
              <a:rPr lang="en-US" sz="2400" dirty="0" err="1" smtClean="0"/>
              <a:t>creare</a:t>
            </a:r>
            <a:r>
              <a:rPr lang="en-US" sz="2400" dirty="0" smtClean="0"/>
              <a:t> </a:t>
            </a:r>
            <a:r>
              <a:rPr lang="en-US" sz="2400" dirty="0" err="1" smtClean="0"/>
              <a:t>modelli</a:t>
            </a:r>
            <a:r>
              <a:rPr lang="en-US" sz="2400" dirty="0" smtClean="0"/>
              <a:t> a </a:t>
            </a:r>
            <a:r>
              <a:rPr lang="en-US" sz="2400" dirty="0" err="1" smtClean="0"/>
              <a:t>mano</a:t>
            </a:r>
            <a:r>
              <a:rPr lang="en-US" sz="2400" dirty="0" smtClean="0"/>
              <a:t>, </a:t>
            </a:r>
            <a:r>
              <a:rPr lang="en-US" sz="2400" dirty="0" err="1" smtClean="0"/>
              <a:t>senza</a:t>
            </a:r>
            <a:r>
              <a:rPr lang="en-US" sz="2400" dirty="0" smtClean="0"/>
              <a:t> </a:t>
            </a:r>
            <a:r>
              <a:rPr lang="en-US" sz="2400" dirty="0" err="1" smtClean="0"/>
              <a:t>l’ausilio</a:t>
            </a:r>
            <a:r>
              <a:rPr lang="en-US" sz="2400" dirty="0" smtClean="0"/>
              <a:t> di </a:t>
            </a:r>
            <a:r>
              <a:rPr lang="en-US" sz="2400" dirty="0" err="1" smtClean="0"/>
              <a:t>automazione</a:t>
            </a:r>
            <a:r>
              <a:rPr lang="en-US" sz="2400" dirty="0" smtClean="0"/>
              <a:t>: MODELLAZIONE e SCULPTING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 err="1" smtClean="0"/>
              <a:t>modellazione</a:t>
            </a:r>
            <a:r>
              <a:rPr lang="en-US" sz="2400" dirty="0" smtClean="0"/>
              <a:t> </a:t>
            </a:r>
            <a:r>
              <a:rPr lang="en-US" sz="2400" dirty="0" err="1" smtClean="0"/>
              <a:t>tutta</a:t>
            </a:r>
            <a:r>
              <a:rPr lang="en-US" sz="2400" dirty="0" smtClean="0"/>
              <a:t> la </a:t>
            </a:r>
            <a:r>
              <a:rPr lang="en-US" sz="2400" dirty="0" err="1" smtClean="0"/>
              <a:t>geometria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mesh </a:t>
            </a:r>
            <a:r>
              <a:rPr lang="en-US" sz="2400" dirty="0" err="1" smtClean="0"/>
              <a:t>viene</a:t>
            </a:r>
            <a:r>
              <a:rPr lang="en-US" sz="2400" dirty="0" smtClean="0"/>
              <a:t> </a:t>
            </a:r>
            <a:r>
              <a:rPr lang="en-US" sz="2400" dirty="0" err="1" smtClean="0"/>
              <a:t>modificata</a:t>
            </a:r>
            <a:r>
              <a:rPr lang="en-US" sz="2400" dirty="0" smtClean="0"/>
              <a:t> a </a:t>
            </a:r>
            <a:r>
              <a:rPr lang="en-US" sz="2400" dirty="0" err="1" smtClean="0"/>
              <a:t>mano</a:t>
            </a:r>
            <a:r>
              <a:rPr lang="en-US" sz="2400" dirty="0" smtClean="0"/>
              <a:t> (con </a:t>
            </a:r>
            <a:r>
              <a:rPr lang="en-US" sz="2400" dirty="0" err="1" smtClean="0"/>
              <a:t>qualche</a:t>
            </a:r>
            <a:r>
              <a:rPr lang="en-US" sz="2400" dirty="0" smtClean="0"/>
              <a:t> </a:t>
            </a:r>
            <a:r>
              <a:rPr lang="en-US" sz="2400" dirty="0" err="1" smtClean="0"/>
              <a:t>aiutino</a:t>
            </a:r>
            <a:r>
              <a:rPr lang="en-US" sz="2400" smtClean="0"/>
              <a:t>). Si </a:t>
            </a:r>
            <a:r>
              <a:rPr lang="en-US" sz="2400" dirty="0" smtClean="0"/>
              <a:t>ha un </a:t>
            </a:r>
            <a:r>
              <a:rPr lang="en-US" sz="2400" dirty="0" err="1" smtClean="0"/>
              <a:t>controllo</a:t>
            </a:r>
            <a:r>
              <a:rPr lang="en-US" sz="2400" dirty="0" smtClean="0"/>
              <a:t> </a:t>
            </a:r>
            <a:r>
              <a:rPr lang="en-US" sz="2400" dirty="0" err="1" smtClean="0"/>
              <a:t>totale</a:t>
            </a:r>
            <a:r>
              <a:rPr lang="en-US" sz="2400" dirty="0" smtClean="0"/>
              <a:t> </a:t>
            </a:r>
            <a:r>
              <a:rPr lang="en-US" sz="2400" err="1" smtClean="0"/>
              <a:t>sulla</a:t>
            </a:r>
            <a:r>
              <a:rPr lang="en-US" sz="2400" smtClean="0"/>
              <a:t> geometria</a:t>
            </a:r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 </a:t>
            </a:r>
            <a:r>
              <a:rPr lang="en-US" sz="2400" dirty="0" err="1" smtClean="0"/>
              <a:t>contrario</a:t>
            </a:r>
            <a:r>
              <a:rPr lang="en-US" sz="2400" dirty="0" smtClean="0"/>
              <a:t>, </a:t>
            </a:r>
            <a:r>
              <a:rPr lang="en-US" sz="2400" dirty="0" err="1" smtClean="0"/>
              <a:t>facendo</a:t>
            </a:r>
            <a:r>
              <a:rPr lang="en-US" sz="2400" dirty="0" smtClean="0"/>
              <a:t> sculpting </a:t>
            </a:r>
            <a:r>
              <a:rPr lang="en-US" sz="2400" dirty="0" err="1" smtClean="0"/>
              <a:t>si</a:t>
            </a:r>
            <a:r>
              <a:rPr lang="en-US" sz="2400" dirty="0" smtClean="0"/>
              <a:t> “</a:t>
            </a:r>
            <a:r>
              <a:rPr lang="en-US" sz="2400" dirty="0" err="1" smtClean="0"/>
              <a:t>scolpisce</a:t>
            </a:r>
            <a:r>
              <a:rPr lang="en-US" sz="2400" dirty="0" smtClean="0"/>
              <a:t>” la mesh, come se fosse un </a:t>
            </a:r>
            <a:r>
              <a:rPr lang="en-US" sz="2400" dirty="0" err="1" smtClean="0"/>
              <a:t>blocco</a:t>
            </a:r>
            <a:r>
              <a:rPr lang="en-US" sz="2400" dirty="0" smtClean="0"/>
              <a:t> </a:t>
            </a:r>
            <a:r>
              <a:rPr lang="en-US" sz="2400" smtClean="0"/>
              <a:t>di creta, ottenendo il risultato che si vuole in maniera più "natural". Il controllo sulla geometria è però pressoché nullo</a:t>
            </a:r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Vediamo</a:t>
            </a:r>
            <a:r>
              <a:rPr lang="en-US" sz="2400" dirty="0" smtClean="0"/>
              <a:t> un </a:t>
            </a:r>
            <a:r>
              <a:rPr lang="en-US" sz="2400" dirty="0" err="1" smtClean="0"/>
              <a:t>paio</a:t>
            </a:r>
            <a:r>
              <a:rPr lang="en-US" sz="2400" dirty="0" smtClean="0"/>
              <a:t> di </a:t>
            </a:r>
            <a:r>
              <a:rPr lang="en-US" sz="2400" dirty="0" err="1" smtClean="0"/>
              <a:t>esempi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2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Modellazione vs </a:t>
            </a:r>
            <a:r>
              <a:rPr lang="it-IT" sz="2800" dirty="0" err="1" smtClean="0"/>
              <a:t>Sculpting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Modelling timelapse: https://www.youtube.com/watch?v=sXg0IRKhEho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Sculpting timelapse: https://www.youtube.com/watch?v=TLb_CCoWn5o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45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Modellazione vs </a:t>
            </a:r>
            <a:r>
              <a:rPr lang="it-IT" sz="2800" dirty="0" err="1" smtClean="0"/>
              <a:t>Sculpting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Quale è modellato e quale scolpito?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4" y="1955800"/>
            <a:ext cx="5238393" cy="36996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1862507"/>
            <a:ext cx="2914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Modellazione vs </a:t>
            </a:r>
            <a:r>
              <a:rPr lang="it-IT" sz="2800" dirty="0" err="1" smtClean="0"/>
              <a:t>Sculpting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 risultati che si possono ottenere sono IDENTICI in termini visivi, la differenza la fa solo e soltanto l'abilità dell'artista e il lavoro che desidera produrre.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E' comune partire da un modello modellato, ed aggiungere i dettagli in sculpting, ma è molto difficile fare il contrario (chi immagina perché?)</a:t>
            </a:r>
          </a:p>
        </p:txBody>
      </p:sp>
    </p:spTree>
    <p:extLst>
      <p:ext uri="{BB962C8B-B14F-4D97-AF65-F5344CB8AC3E}">
        <p14:creationId xmlns:p14="http://schemas.microsoft.com/office/powerpoint/2010/main" val="32974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Modellazione vs </a:t>
            </a:r>
            <a:r>
              <a:rPr lang="it-IT" sz="2800" dirty="0" err="1" smtClean="0"/>
              <a:t>Sculpting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68" y="1179516"/>
            <a:ext cx="4927663" cy="50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Possibili campi di applicazione. Chi se li ricorda?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30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Topologia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Un concetto fondamentale da imparare a questo punto, è quello di TOPOLOGIA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topologia è definite come la struttura di una mesh. Una buona topologia è organizzata, regolare, in cui tutte le face hanno simile densità e dimensione.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Con una buona topologia, è semplicissimo modificare la mesh a nostro piacimento. 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Domanda: Per la topologia, sono meglio i tris o i quads?</a:t>
            </a:r>
          </a:p>
        </p:txBody>
      </p:sp>
    </p:spTree>
    <p:extLst>
      <p:ext uri="{BB962C8B-B14F-4D97-AF65-F5344CB8AC3E}">
        <p14:creationId xmlns:p14="http://schemas.microsoft.com/office/powerpoint/2010/main" val="32573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Topologia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1371409"/>
            <a:ext cx="8742538" cy="48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32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Procedurale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Nella</a:t>
            </a:r>
            <a:r>
              <a:rPr lang="en-US" sz="2400" dirty="0" smtClean="0"/>
              <a:t> </a:t>
            </a:r>
            <a:r>
              <a:rPr lang="en-US" sz="2400" dirty="0" err="1" smtClean="0"/>
              <a:t>modellazione</a:t>
            </a:r>
            <a:r>
              <a:rPr lang="en-US" sz="2400" dirty="0" smtClean="0"/>
              <a:t> </a:t>
            </a:r>
            <a:r>
              <a:rPr lang="en-US" sz="2400" dirty="0" err="1" smtClean="0"/>
              <a:t>procedurale</a:t>
            </a:r>
            <a:r>
              <a:rPr lang="en-US" sz="2400" dirty="0" smtClean="0"/>
              <a:t>,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impostano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settaggi</a:t>
            </a:r>
            <a:r>
              <a:rPr lang="en-US" sz="2400" dirty="0" smtClean="0"/>
              <a:t> (o </a:t>
            </a:r>
            <a:r>
              <a:rPr lang="en-US" sz="2400" dirty="0" err="1" smtClean="0"/>
              <a:t>parametri</a:t>
            </a:r>
            <a:r>
              <a:rPr lang="en-US" sz="2400" dirty="0" smtClean="0"/>
              <a:t>) per </a:t>
            </a:r>
            <a:r>
              <a:rPr lang="en-US" sz="2400" dirty="0" err="1" smtClean="0"/>
              <a:t>creare</a:t>
            </a:r>
            <a:r>
              <a:rPr lang="en-US" sz="2400" dirty="0" smtClean="0"/>
              <a:t> </a:t>
            </a:r>
            <a:r>
              <a:rPr lang="en-US" sz="2400" dirty="0" err="1" smtClean="0"/>
              <a:t>automaticamente</a:t>
            </a:r>
            <a:r>
              <a:rPr lang="en-US" sz="2400" dirty="0" smtClean="0"/>
              <a:t> un </a:t>
            </a:r>
            <a:r>
              <a:rPr lang="en-US" sz="2400" dirty="0" err="1" smtClean="0"/>
              <a:t>modello</a:t>
            </a:r>
            <a:r>
              <a:rPr lang="en-US" sz="2400" dirty="0" smtClean="0"/>
              <a:t> 3D.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Richiede</a:t>
            </a:r>
            <a:r>
              <a:rPr lang="en-US" sz="2400" dirty="0" smtClean="0"/>
              <a:t> </a:t>
            </a:r>
            <a:r>
              <a:rPr lang="en-US" sz="2400" dirty="0" err="1" smtClean="0"/>
              <a:t>solitamente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buona</a:t>
            </a:r>
            <a:r>
              <a:rPr lang="en-US" sz="2400" dirty="0" smtClean="0"/>
              <a:t> base </a:t>
            </a:r>
            <a:r>
              <a:rPr lang="en-US" sz="2400" dirty="0" err="1" smtClean="0"/>
              <a:t>matematica</a:t>
            </a:r>
            <a:r>
              <a:rPr lang="en-US" sz="2400" dirty="0" smtClean="0"/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Fa</a:t>
            </a:r>
            <a:r>
              <a:rPr lang="en-US" sz="2400" dirty="0" smtClean="0"/>
              <a:t> </a:t>
            </a:r>
            <a:r>
              <a:rPr lang="en-US" sz="2400" dirty="0" err="1" smtClean="0"/>
              <a:t>salvare</a:t>
            </a:r>
            <a:r>
              <a:rPr lang="en-US" sz="2400" dirty="0" smtClean="0"/>
              <a:t> molto tempo </a:t>
            </a:r>
            <a:r>
              <a:rPr lang="en-US" sz="2400" dirty="0" err="1" smtClean="0"/>
              <a:t>quando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devono</a:t>
            </a:r>
            <a:r>
              <a:rPr lang="en-US" sz="2400" dirty="0" smtClean="0"/>
              <a:t> </a:t>
            </a:r>
            <a:r>
              <a:rPr lang="en-US" sz="2400" dirty="0" err="1" smtClean="0"/>
              <a:t>creare</a:t>
            </a:r>
            <a:r>
              <a:rPr lang="en-US" sz="2400" dirty="0" smtClean="0"/>
              <a:t> </a:t>
            </a:r>
            <a:r>
              <a:rPr lang="en-US" sz="2400" dirty="0" err="1" smtClean="0"/>
              <a:t>cose</a:t>
            </a:r>
            <a:r>
              <a:rPr lang="en-US" sz="2400" dirty="0" smtClean="0"/>
              <a:t> </a:t>
            </a:r>
            <a:r>
              <a:rPr lang="en-US" sz="2400" dirty="0" err="1" smtClean="0"/>
              <a:t>simili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di </a:t>
            </a:r>
            <a:r>
              <a:rPr lang="en-US" sz="2400" dirty="0" err="1" smtClean="0"/>
              <a:t>loro</a:t>
            </a:r>
            <a:r>
              <a:rPr lang="en-US" sz="2400" dirty="0" smtClean="0"/>
              <a:t> con </a:t>
            </a:r>
            <a:r>
              <a:rPr lang="en-US" sz="2400" err="1" smtClean="0"/>
              <a:t>leggere</a:t>
            </a:r>
            <a:r>
              <a:rPr lang="en-US" sz="2400" smtClean="0"/>
              <a:t> variazioni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Molte curve sono generate tramite procedure </a:t>
            </a:r>
            <a:br>
              <a:rPr lang="en-US" sz="2400" smtClean="0"/>
            </a:br>
            <a:r>
              <a:rPr lang="en-US" sz="2400" smtClean="0"/>
              <a:t>matematiche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E' molto più semplice che modellarle!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88" y="3634702"/>
            <a:ext cx="4623815" cy="26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Procedurale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1667934"/>
            <a:ext cx="7800264" cy="43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Fotogrammetria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 err="1" smtClean="0"/>
              <a:t>fotogrammetria</a:t>
            </a:r>
            <a:r>
              <a:rPr lang="en-US" sz="2400" dirty="0" smtClean="0"/>
              <a:t>,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utilizzano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foto</a:t>
            </a:r>
            <a:r>
              <a:rPr lang="en-US" sz="2400" dirty="0" smtClean="0"/>
              <a:t> </a:t>
            </a:r>
            <a:r>
              <a:rPr lang="en-US" sz="2400" dirty="0" err="1" smtClean="0"/>
              <a:t>scattate</a:t>
            </a:r>
            <a:r>
              <a:rPr lang="en-US" sz="2400" dirty="0" smtClean="0"/>
              <a:t> con la </a:t>
            </a:r>
            <a:r>
              <a:rPr lang="en-US" sz="2400" dirty="0" err="1" smtClean="0"/>
              <a:t>macchina</a:t>
            </a:r>
            <a:r>
              <a:rPr lang="en-US" sz="2400" dirty="0" smtClean="0"/>
              <a:t> </a:t>
            </a:r>
            <a:r>
              <a:rPr lang="en-US" sz="2400" dirty="0" err="1" smtClean="0"/>
              <a:t>fotografica</a:t>
            </a:r>
            <a:r>
              <a:rPr lang="en-US" sz="2400" dirty="0" smtClean="0"/>
              <a:t> per </a:t>
            </a:r>
            <a:r>
              <a:rPr lang="en-US" sz="2400" dirty="0" err="1" smtClean="0"/>
              <a:t>generare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modelli</a:t>
            </a:r>
            <a:r>
              <a:rPr lang="en-US" sz="2400" dirty="0" smtClean="0"/>
              <a:t> 3D.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Tecnica</a:t>
            </a:r>
            <a:r>
              <a:rPr lang="en-US" sz="2400" dirty="0" smtClean="0"/>
              <a:t> </a:t>
            </a:r>
            <a:r>
              <a:rPr lang="en-US" sz="2400" dirty="0" err="1" smtClean="0"/>
              <a:t>recente</a:t>
            </a:r>
            <a:r>
              <a:rPr lang="en-US" sz="2400" dirty="0" smtClean="0"/>
              <a:t> ma molto </a:t>
            </a:r>
            <a:r>
              <a:rPr lang="en-US" sz="2400" dirty="0" err="1" smtClean="0"/>
              <a:t>utilizzata</a:t>
            </a:r>
            <a:r>
              <a:rPr lang="en-US" sz="2400" dirty="0" smtClean="0"/>
              <a:t>, </a:t>
            </a:r>
            <a:r>
              <a:rPr lang="en-US" sz="2400" dirty="0" err="1" smtClean="0"/>
              <a:t>soprattutto</a:t>
            </a:r>
            <a:r>
              <a:rPr lang="en-US" sz="2400" dirty="0" smtClean="0"/>
              <a:t> per </a:t>
            </a:r>
            <a:r>
              <a:rPr lang="en-US" sz="2400" dirty="0" err="1" smtClean="0"/>
              <a:t>creare</a:t>
            </a:r>
            <a:r>
              <a:rPr lang="en-US" sz="2400" dirty="0" smtClean="0"/>
              <a:t> </a:t>
            </a:r>
            <a:r>
              <a:rPr lang="en-US" sz="2400" dirty="0" err="1" smtClean="0"/>
              <a:t>modelli</a:t>
            </a:r>
            <a:r>
              <a:rPr lang="en-US" sz="2400" dirty="0" smtClean="0"/>
              <a:t> </a:t>
            </a:r>
            <a:r>
              <a:rPr lang="en-US" sz="2400" dirty="0" err="1" smtClean="0"/>
              <a:t>estremamente</a:t>
            </a:r>
            <a:r>
              <a:rPr lang="en-US" sz="2400" dirty="0" smtClean="0"/>
              <a:t> </a:t>
            </a:r>
            <a:r>
              <a:rPr lang="en-US" sz="2400" dirty="0" err="1" smtClean="0"/>
              <a:t>fedeli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realtà</a:t>
            </a:r>
            <a:r>
              <a:rPr lang="en-US" sz="2400" dirty="0" smtClean="0"/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Lascia</a:t>
            </a:r>
            <a:r>
              <a:rPr lang="en-US" sz="2400" dirty="0" smtClean="0"/>
              <a:t> </a:t>
            </a:r>
            <a:r>
              <a:rPr lang="en-US" sz="2400" dirty="0" err="1" smtClean="0"/>
              <a:t>pochissimo</a:t>
            </a:r>
            <a:r>
              <a:rPr lang="en-US" sz="2400" dirty="0" smtClean="0"/>
              <a:t> </a:t>
            </a:r>
            <a:r>
              <a:rPr lang="en-US" sz="2400" dirty="0" err="1" smtClean="0"/>
              <a:t>controllo</a:t>
            </a:r>
            <a:r>
              <a:rPr lang="en-US" sz="2400" dirty="0" smtClean="0"/>
              <a:t> </a:t>
            </a:r>
            <a:r>
              <a:rPr lang="en-US" sz="2400" dirty="0" err="1" smtClean="0"/>
              <a:t>sul</a:t>
            </a:r>
            <a:r>
              <a:rPr lang="en-US" sz="2400" dirty="0" smtClean="0"/>
              <a:t>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, e non </a:t>
            </a:r>
            <a:r>
              <a:rPr lang="en-US" sz="2400" dirty="0" err="1" smtClean="0"/>
              <a:t>sempre</a:t>
            </a:r>
            <a:r>
              <a:rPr lang="en-US" sz="2400" dirty="0" smtClean="0"/>
              <a:t> da I </a:t>
            </a:r>
            <a:r>
              <a:rPr lang="en-US" sz="2400" dirty="0" err="1" smtClean="0"/>
              <a:t>risultati</a:t>
            </a:r>
            <a:r>
              <a:rPr lang="en-US" sz="2400" dirty="0" smtClean="0"/>
              <a:t> </a:t>
            </a:r>
            <a:r>
              <a:rPr lang="en-US" sz="2400" dirty="0" err="1" smtClean="0"/>
              <a:t>sperati</a:t>
            </a:r>
            <a:r>
              <a:rPr lang="en-US" sz="2400" dirty="0" smtClean="0"/>
              <a:t> in termini di </a:t>
            </a:r>
            <a:r>
              <a:rPr lang="en-US" sz="2400" err="1" smtClean="0"/>
              <a:t>resa</a:t>
            </a:r>
            <a:r>
              <a:rPr lang="en-US" sz="2400" smtClean="0"/>
              <a:t> visiva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Si basa su un algoritmo che cerca pattern comuni di colore e forme sulle foto, calcolando le variazioni tra di esse e le trasforma in un modello 3D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914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Fotogrammetria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1492447"/>
            <a:ext cx="8139611" cy="44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Fotogrammetria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25" y="1447800"/>
            <a:ext cx="729212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Riepilogo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53652"/>
              </p:ext>
            </p:extLst>
          </p:nvPr>
        </p:nvGraphicFramePr>
        <p:xfrm>
          <a:off x="2608702" y="2070947"/>
          <a:ext cx="6549812" cy="33104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8201"/>
                <a:gridCol w="1298042"/>
                <a:gridCol w="1173645"/>
                <a:gridCol w="1309962"/>
                <a:gridCol w="1309962"/>
              </a:tblGrid>
              <a:tr h="662093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Velocità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Controllo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Numero</a:t>
                      </a:r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 di </a:t>
                      </a:r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Vertici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solidFill>
                            <a:sysClr val="windowText" lastClr="000000"/>
                          </a:solidFill>
                        </a:rPr>
                        <a:t>Controllo</a:t>
                      </a:r>
                      <a:r>
                        <a:rPr lang="en-GB" baseline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mtClean="0">
                          <a:solidFill>
                            <a:sysClr val="windowText" lastClr="000000"/>
                          </a:solidFill>
                        </a:rPr>
                        <a:t>Topologia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93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Modellazione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MEDIA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 SCELTA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TOTALE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93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Sculpting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LENTO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PARZIALE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ALTO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MOLTO</a:t>
                      </a:r>
                      <a:r>
                        <a:rPr lang="en-GB" baseline="0" smtClean="0"/>
                        <a:t> BASSO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93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Generazione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Procedurale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VELOCE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POCHISSIMO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DIPENDE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PARZIALE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093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Fotogrammetria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MOLTO LENTA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NESSUNO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MOLTO ALTA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NESSUNO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1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Approcci ibridi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Domanda</a:t>
            </a:r>
            <a:r>
              <a:rPr lang="en-US" sz="2400" dirty="0"/>
              <a:t> da 100 </a:t>
            </a:r>
            <a:r>
              <a:rPr lang="en-US" sz="2400" dirty="0" err="1"/>
              <a:t>punti</a:t>
            </a:r>
            <a:r>
              <a:rPr lang="en-US" sz="2400" dirty="0"/>
              <a:t>: Quale </a:t>
            </a:r>
            <a:r>
              <a:rPr lang="en-US" sz="2400" dirty="0" err="1"/>
              <a:t>potrebbe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un </a:t>
            </a:r>
            <a:r>
              <a:rPr lang="en-US" sz="2400" dirty="0" err="1"/>
              <a:t>approccio</a:t>
            </a:r>
            <a:r>
              <a:rPr lang="en-US" sz="2400" dirty="0"/>
              <a:t> </a:t>
            </a:r>
            <a:r>
              <a:rPr lang="en-US" sz="2400" dirty="0" err="1"/>
              <a:t>ibrido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quelli</a:t>
            </a:r>
            <a:r>
              <a:rPr lang="en-US" sz="2400" dirty="0"/>
              <a:t> </a:t>
            </a:r>
            <a:r>
              <a:rPr lang="en-US" sz="2400" dirty="0" err="1"/>
              <a:t>elencati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62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Modellazione non distruttiva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Finora, ogni volta che abbiamo cercato di modificare una mesh, lo abbiamo fatto in maniera DISTRUTTIVA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Questo implica che quando vogliamo cancellare una modifica, l'unico modo per ripristinare la situazione originale è trasportare il vertice nella sua posizione iniziale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Tutto ciò è estremamente </a:t>
            </a:r>
            <a:r>
              <a:rPr lang="en-US" sz="2400" smtClean="0"/>
              <a:t>inefficiente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Esistono delle tecniche automatiche (A.K.A. procedurali) che modificano la mesh in maniera parametrica, permettendo di non modificare la geometria.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In qualsiasi momento possiamo eliminare una modifica senza pensieri!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35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Possibili campi di applicazione.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Medicina, Beni culturali, Videogiochi, Arte, Marketing, Scienze, Cinema </a:t>
            </a:r>
            <a:r>
              <a:rPr lang="en-US" sz="2400"/>
              <a:t>e </a:t>
            </a:r>
            <a:r>
              <a:rPr lang="en-US" sz="2400" smtClean="0"/>
              <a:t>TV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00" y="281764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smtClean="0"/>
              <a:t>Parte 3: Modificatori</a:t>
            </a:r>
            <a:endParaRPr lang="en-US" sz="5400" b="1" cap="small"/>
          </a:p>
        </p:txBody>
      </p:sp>
    </p:spTree>
    <p:extLst>
      <p:ext uri="{BB962C8B-B14F-4D97-AF65-F5344CB8AC3E}">
        <p14:creationId xmlns:p14="http://schemas.microsoft.com/office/powerpoint/2010/main" val="28210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Modificatori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 modificatori sono il modo che ha blender di implementare la modellazione non distruttiva.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Essi si trovano in una scheda dedicata nel pannello laterale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Ogni oggetto può avere un numero indefinito di modificatori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I modificatori possono essere applicati ad ogni aspetto dell'oggetto, dalla geometria alle texture, passando per le animazioni.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887037"/>
              </p:ext>
            </p:extLst>
          </p:nvPr>
        </p:nvGraphicFramePr>
        <p:xfrm>
          <a:off x="2275445" y="3034684"/>
          <a:ext cx="6662284" cy="146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Image" r:id="rId5" imgW="6184080" imgH="1358640" progId="Photoshop.Image.18">
                  <p:embed/>
                </p:oleObj>
              </mc:Choice>
              <mc:Fallback>
                <p:oleObj name="Image" r:id="rId5" imgW="6184080" imgH="13586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5445" y="3034684"/>
                        <a:ext cx="6662284" cy="146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5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42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Modificatori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lato negativo dei modificatori è che non si può lavorare su ciò che loro creano, solo sull'oggetto iniziale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Le modifiche possono essere rese definitive in qualsiasi momento, ma una volta che succeed, non sarà possibile tornare indietro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E' possibile nascondere temporaneamente i modificatori cliccando sull'icona a forma di occhio accanto al loro nome</a:t>
            </a:r>
            <a:endParaRPr lang="en-US" sz="24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718712"/>
              </p:ext>
            </p:extLst>
          </p:nvPr>
        </p:nvGraphicFramePr>
        <p:xfrm>
          <a:off x="745340" y="5004339"/>
          <a:ext cx="10441012" cy="79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Image" r:id="rId5" imgW="6031440" imgH="456840" progId="Photoshop.Image.18">
                  <p:embed/>
                </p:oleObj>
              </mc:Choice>
              <mc:Fallback>
                <p:oleObj name="Image" r:id="rId5" imgW="6031440" imgH="4568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340" y="5004339"/>
                        <a:ext cx="10441012" cy="791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3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Modificatori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Per </a:t>
            </a:r>
            <a:r>
              <a:rPr lang="en-US" sz="2400"/>
              <a:t>aggiungere un modificatore, selezionare l'oggetto su cui si vuole applicare, ed fare click sul modificatore da </a:t>
            </a:r>
            <a:r>
              <a:rPr lang="en-US" sz="2400" smtClean="0"/>
              <a:t>aggiungere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Vediamone qualcuno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71" y="2157958"/>
            <a:ext cx="5599915" cy="35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Array Modifier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L'array modifier ripete l'oggetto per il numero di volte indicato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Si può specificare un offset assoluto, un offset relativo, o di seguire un tracciato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Modificando l'oggetto originale, </a:t>
            </a:r>
            <a:br>
              <a:rPr lang="en-US" sz="2400" smtClean="0"/>
            </a:br>
            <a:r>
              <a:rPr lang="en-US" sz="2400" smtClean="0"/>
              <a:t>si modificano le copie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1055"/>
              </p:ext>
            </p:extLst>
          </p:nvPr>
        </p:nvGraphicFramePr>
        <p:xfrm>
          <a:off x="6537960" y="2804288"/>
          <a:ext cx="4781295" cy="34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Image" r:id="rId5" imgW="6069600" imgH="4368240" progId="Photoshop.Image.18">
                  <p:embed/>
                </p:oleObj>
              </mc:Choice>
              <mc:Fallback>
                <p:oleObj name="Image" r:id="rId5" imgW="6069600" imgH="43682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7960" y="2804288"/>
                        <a:ext cx="4781295" cy="3441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83022"/>
              </p:ext>
            </p:extLst>
          </p:nvPr>
        </p:nvGraphicFramePr>
        <p:xfrm>
          <a:off x="667513" y="4096512"/>
          <a:ext cx="4031310" cy="2149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Image" r:id="rId7" imgW="7047360" imgH="3758400" progId="Photoshop.Image.18">
                  <p:embed/>
                </p:oleObj>
              </mc:Choice>
              <mc:Fallback>
                <p:oleObj name="Image" r:id="rId7" imgW="7047360" imgH="37584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7513" y="4096512"/>
                        <a:ext cx="4031310" cy="2149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2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Mirror Modifier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mirror modifier consente di avere una copia speculare dell'oggetto sulle assi specificate (</a:t>
            </a:r>
            <a:r>
              <a:rPr lang="en-US" sz="2400"/>
              <a:t>L'oggetto viene copiato rispetto alla sua </a:t>
            </a:r>
            <a:r>
              <a:rPr lang="en-US" sz="2400" smtClean="0"/>
              <a:t>origine, o rispetto ad un altro oggetto)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E' possibile unire le due estremità come se fossero "incollate" tramite clipping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955066"/>
              </p:ext>
            </p:extLst>
          </p:nvPr>
        </p:nvGraphicFramePr>
        <p:xfrm>
          <a:off x="1166877" y="3922775"/>
          <a:ext cx="3153808" cy="228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Image" r:id="rId5" imgW="4901400" imgH="3555360" progId="Photoshop.Image.18">
                  <p:embed/>
                </p:oleObj>
              </mc:Choice>
              <mc:Fallback>
                <p:oleObj name="Image" r:id="rId5" imgW="4901400" imgH="35553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6877" y="3922775"/>
                        <a:ext cx="3153808" cy="2288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96694"/>
              </p:ext>
            </p:extLst>
          </p:nvPr>
        </p:nvGraphicFramePr>
        <p:xfrm>
          <a:off x="6183739" y="3922775"/>
          <a:ext cx="4651901" cy="229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Image" r:id="rId7" imgW="6107760" imgH="3009240" progId="Photoshop.Image.18">
                  <p:embed/>
                </p:oleObj>
              </mc:Choice>
              <mc:Fallback>
                <p:oleObj name="Image" r:id="rId7" imgW="6107760" imgH="30092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3739" y="3922775"/>
                        <a:ext cx="4651901" cy="2292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2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Solidify Modifier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solidify modifier aggiunge un "bordo" ad una mesh, rendendola, </a:t>
            </a:r>
            <a:br>
              <a:rPr lang="en-US" sz="2400" smtClean="0"/>
            </a:br>
            <a:r>
              <a:rPr lang="en-US" sz="2400" smtClean="0"/>
              <a:t>appunto, solida.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caratteristica che più ci interessa, è lo spessore (thickness)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925763"/>
              </p:ext>
            </p:extLst>
          </p:nvPr>
        </p:nvGraphicFramePr>
        <p:xfrm>
          <a:off x="6217844" y="3293385"/>
          <a:ext cx="5310665" cy="2933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Image" r:id="rId5" imgW="6069600" imgH="3352320" progId="Photoshop.Image.18">
                  <p:embed/>
                </p:oleObj>
              </mc:Choice>
              <mc:Fallback>
                <p:oleObj name="Image" r:id="rId5" imgW="6069600" imgH="33523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7844" y="3293385"/>
                        <a:ext cx="5310665" cy="2933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306947"/>
              </p:ext>
            </p:extLst>
          </p:nvPr>
        </p:nvGraphicFramePr>
        <p:xfrm>
          <a:off x="543568" y="3293385"/>
          <a:ext cx="5386787" cy="2933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Image" r:id="rId7" imgW="10793520" imgH="5879160" progId="Photoshop.Image.18">
                  <p:embed/>
                </p:oleObj>
              </mc:Choice>
              <mc:Fallback>
                <p:oleObj name="Image" r:id="rId7" imgW="10793520" imgH="58791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568" y="3293385"/>
                        <a:ext cx="5386787" cy="2933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70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Subdivision Surface Modifier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subdivision Surface modifier (subsurf per gli amici), suddivide la mesh attuale, aumentando la geometria in maniera procedural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E' uno dei più usati per creare un look dettagliato partendo da una bassa geometria, ma è anche il più complesso da comprendere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910941"/>
              </p:ext>
            </p:extLst>
          </p:nvPr>
        </p:nvGraphicFramePr>
        <p:xfrm>
          <a:off x="5900929" y="3887268"/>
          <a:ext cx="5446776" cy="219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Image" r:id="rId5" imgW="6095160" imgH="2450520" progId="Photoshop.Image.18">
                  <p:embed/>
                </p:oleObj>
              </mc:Choice>
              <mc:Fallback>
                <p:oleObj name="Image" r:id="rId5" imgW="6095160" imgH="24505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0929" y="3887268"/>
                        <a:ext cx="5446776" cy="2190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520913"/>
              </p:ext>
            </p:extLst>
          </p:nvPr>
        </p:nvGraphicFramePr>
        <p:xfrm>
          <a:off x="667511" y="3886200"/>
          <a:ext cx="5026903" cy="2191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Image" r:id="rId7" imgW="10603080" imgH="4622040" progId="Photoshop.Image.18">
                  <p:embed/>
                </p:oleObj>
              </mc:Choice>
              <mc:Fallback>
                <p:oleObj name="Image" r:id="rId7" imgW="10603080" imgH="46220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7511" y="3886200"/>
                        <a:ext cx="5026903" cy="2191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Subdivision Surface Modifier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Esitono due tipi di suddivisione in Blender, la "simple" e la "Catmull-Clark"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400607"/>
              </p:ext>
            </p:extLst>
          </p:nvPr>
        </p:nvGraphicFramePr>
        <p:xfrm>
          <a:off x="1102011" y="1932491"/>
          <a:ext cx="9422733" cy="428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Image" r:id="rId5" imgW="13193640" imgH="6006240" progId="Photoshop.Image.18">
                  <p:embed/>
                </p:oleObj>
              </mc:Choice>
              <mc:Fallback>
                <p:oleObj name="Image" r:id="rId5" imgW="13193640" imgH="60062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2011" y="1932491"/>
                        <a:ext cx="9422733" cy="4289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03704" y="2048256"/>
            <a:ext cx="130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ORIGINALE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7043" y="2033830"/>
            <a:ext cx="176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CATMULL-CLARK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5100" y="2048256"/>
            <a:ext cx="176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SIMPLE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Subdivision Surface Modifier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suddivisione fatta con l'algoritmo Catmull-Clark non solo divide le facce in più quadrilateri, ma avvicina le estremità tra di loro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"Da grandi poteri derivano grandi responsabilità"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Usato principalmente per dare un aspetto più liscio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Può iterare più volte su se stesso senza bisogno di copiare il modificatore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In combinazione con gli edge-loop, può essere usato per aggiungere bordi molto definiti senza impazzire a mano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95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Possibili campi di applicazione.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Medicina, Beni culturali, Videogiochi, Arte, Marketing, Scienze, Cinema </a:t>
            </a:r>
            <a:r>
              <a:rPr lang="en-US" sz="2400"/>
              <a:t>e </a:t>
            </a:r>
            <a:r>
              <a:rPr lang="en-US" sz="2400" smtClean="0"/>
              <a:t>TV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Sistemi di riferimento e coordinate. Cosa ci serve?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7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50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Subdivision Surface Modifier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634893"/>
              </p:ext>
            </p:extLst>
          </p:nvPr>
        </p:nvGraphicFramePr>
        <p:xfrm>
          <a:off x="1654629" y="1188669"/>
          <a:ext cx="8171498" cy="505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Image" r:id="rId5" imgW="13701240" imgH="8482320" progId="Photoshop.Image.18">
                  <p:embed/>
                </p:oleObj>
              </mc:Choice>
              <mc:Fallback>
                <p:oleObj name="Image" r:id="rId5" imgW="13701240" imgH="84823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4629" y="1188669"/>
                        <a:ext cx="8171498" cy="5058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9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51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Il problema della sfera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Facciamo un esperimento: cosa succede se suddividete un cubo 6-7 volte?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8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52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Il problema della sfera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15"/>
          <p:cNvSpPr txBox="1"/>
          <p:nvPr/>
        </p:nvSpPr>
        <p:spPr>
          <a:xfrm>
            <a:off x="543568" y="1319165"/>
            <a:ext cx="9866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Facciamo un esperimento: cosa succede se suddividete un cubo 6-7 volte?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cubo si approssima ad una sfera, MA non lo sarà mai completamente, in quanto i punti esterni si avvicinano si al centro, ma non saranno mai equidistanti, come per una vera sfera.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Per avere un oggetto perfettamente sferico, semplicemente aggiungere una sfera, al resto pensa Blender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97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53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DEMO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Passiamo a Blender!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7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Possibili campi di applicazione.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Medicina, Beni culturali, Videogiochi, Arte, Marketing, Scienze, Cinema </a:t>
            </a:r>
            <a:r>
              <a:rPr lang="en-US" sz="2400"/>
              <a:t>e </a:t>
            </a:r>
            <a:r>
              <a:rPr lang="en-US" sz="2400" smtClean="0"/>
              <a:t>TV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Sistemi di riferimento e coordinate. Assi, unità di misura, punti di riferimento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Possibili campi di applicazione.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Medicina, Beni culturali, Videogiochi, Arte, Marketing, Scienze, Cinema </a:t>
            </a:r>
            <a:r>
              <a:rPr lang="en-US" sz="2400"/>
              <a:t>e </a:t>
            </a:r>
            <a:r>
              <a:rPr lang="en-US" sz="2400" smtClean="0"/>
              <a:t>TV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Sistemi di riferimento e coordinate. Assi, unità di misura, punti di riferimento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Introduzione al concetto di Mesh. Cosa è una mesh? Come si compone?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Possibili campi di applicazione.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Medicina, Beni culturali, Videogiochi, Arte, Marketing, Scienze, Cinema </a:t>
            </a:r>
            <a:r>
              <a:rPr lang="en-US" sz="2400"/>
              <a:t>e </a:t>
            </a:r>
            <a:r>
              <a:rPr lang="en-US" sz="2400" smtClean="0"/>
              <a:t>TV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Sistemi di riferimento e coordinate. Assi, unità di misura, punti di riferimento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Introduzione al concetto di Mesh. Descrizione matematica di un oggetto geometrico nello spazio. Vertici, linee e facce. Risoluzione!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1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 - Blender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Come ci si muove nello spazio 3D in blender?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Quale modalità serve per modificare una mesh?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Quali comandi si usano per aggiungere geometria?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9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1994</Words>
  <Application>Microsoft Office PowerPoint</Application>
  <PresentationFormat>Widescreen</PresentationFormat>
  <Paragraphs>393</Paragraphs>
  <Slides>53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FreeFly</dc:creator>
  <cp:lastModifiedBy>FreeFly</cp:lastModifiedBy>
  <cp:revision>135</cp:revision>
  <dcterms:created xsi:type="dcterms:W3CDTF">2018-12-29T22:06:01Z</dcterms:created>
  <dcterms:modified xsi:type="dcterms:W3CDTF">2019-02-27T07:23:18Z</dcterms:modified>
</cp:coreProperties>
</file>